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0"/>
  </p:notesMasterIdLst>
  <p:sldIdLst>
    <p:sldId id="256" r:id="rId2"/>
    <p:sldId id="258" r:id="rId3"/>
    <p:sldId id="312" r:id="rId4"/>
    <p:sldId id="259" r:id="rId5"/>
    <p:sldId id="315" r:id="rId6"/>
    <p:sldId id="260" r:id="rId7"/>
    <p:sldId id="261" r:id="rId8"/>
    <p:sldId id="262" r:id="rId9"/>
    <p:sldId id="263" r:id="rId10"/>
    <p:sldId id="267" r:id="rId11"/>
    <p:sldId id="268" r:id="rId12"/>
    <p:sldId id="269" r:id="rId13"/>
    <p:sldId id="270" r:id="rId14"/>
    <p:sldId id="275" r:id="rId15"/>
    <p:sldId id="276" r:id="rId16"/>
    <p:sldId id="277" r:id="rId17"/>
    <p:sldId id="274" r:id="rId18"/>
    <p:sldId id="278" r:id="rId19"/>
    <p:sldId id="279" r:id="rId20"/>
    <p:sldId id="280" r:id="rId21"/>
    <p:sldId id="281" r:id="rId22"/>
    <p:sldId id="282" r:id="rId23"/>
    <p:sldId id="283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311" r:id="rId36"/>
    <p:sldId id="301" r:id="rId37"/>
    <p:sldId id="302" r:id="rId38"/>
    <p:sldId id="303" r:id="rId39"/>
    <p:sldId id="313" r:id="rId40"/>
    <p:sldId id="310" r:id="rId41"/>
    <p:sldId id="305" r:id="rId42"/>
    <p:sldId id="304" r:id="rId43"/>
    <p:sldId id="306" r:id="rId44"/>
    <p:sldId id="299" r:id="rId45"/>
    <p:sldId id="314" r:id="rId46"/>
    <p:sldId id="317" r:id="rId47"/>
    <p:sldId id="318" r:id="rId48"/>
    <p:sldId id="319" r:id="rId49"/>
  </p:sldIdLst>
  <p:sldSz cx="9144000" cy="6858000" type="screen4x3"/>
  <p:notesSz cx="6877050" cy="1000125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82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- aks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39" autoAdjust="0"/>
    <p:restoredTop sz="99781" autoAdjust="0"/>
  </p:normalViewPr>
  <p:slideViewPr>
    <p:cSldViewPr>
      <p:cViewPr varScale="1">
        <p:scale>
          <a:sx n="96" d="100"/>
          <a:sy n="96" d="100"/>
        </p:scale>
        <p:origin x="1314" y="5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2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0055" cy="500063"/>
          </a:xfrm>
          <a:prstGeom prst="rect">
            <a:avLst/>
          </a:prstGeom>
        </p:spPr>
        <p:txBody>
          <a:bodyPr vert="horz" lIns="96442" tIns="48221" rIns="96442" bIns="48221" rtlCol="0"/>
          <a:lstStyle>
            <a:lvl1pPr algn="l">
              <a:defRPr sz="1300"/>
            </a:lvl1pPr>
          </a:lstStyle>
          <a:p>
            <a:endParaRPr lang="nb-NO" dirty="0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95404" y="0"/>
            <a:ext cx="2980055" cy="500063"/>
          </a:xfrm>
          <a:prstGeom prst="rect">
            <a:avLst/>
          </a:prstGeom>
        </p:spPr>
        <p:txBody>
          <a:bodyPr vert="horz" lIns="96442" tIns="48221" rIns="96442" bIns="48221" rtlCol="0"/>
          <a:lstStyle>
            <a:lvl1pPr algn="r">
              <a:defRPr sz="1300"/>
            </a:lvl1pPr>
          </a:lstStyle>
          <a:p>
            <a:fld id="{D9439D14-D725-4F82-B808-C8C693D975E2}" type="datetimeFigureOut">
              <a:rPr lang="nb-NO" smtClean="0"/>
              <a:t>07.11.2016</a:t>
            </a:fld>
            <a:endParaRPr lang="nb-NO" dirty="0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4997450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42" tIns="48221" rIns="96442" bIns="48221" rtlCol="0" anchor="ctr"/>
          <a:lstStyle/>
          <a:p>
            <a:endParaRPr lang="nb-NO" dirty="0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7705" y="4750594"/>
            <a:ext cx="5501640" cy="4500563"/>
          </a:xfrm>
          <a:prstGeom prst="rect">
            <a:avLst/>
          </a:prstGeom>
        </p:spPr>
        <p:txBody>
          <a:bodyPr vert="horz" lIns="96442" tIns="48221" rIns="96442" bIns="48221" rtlCol="0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9499451"/>
            <a:ext cx="2980055" cy="500063"/>
          </a:xfrm>
          <a:prstGeom prst="rect">
            <a:avLst/>
          </a:prstGeom>
        </p:spPr>
        <p:txBody>
          <a:bodyPr vert="horz" lIns="96442" tIns="48221" rIns="96442" bIns="48221" rtlCol="0" anchor="b"/>
          <a:lstStyle>
            <a:lvl1pPr algn="l">
              <a:defRPr sz="1300"/>
            </a:lvl1pPr>
          </a:lstStyle>
          <a:p>
            <a:endParaRPr lang="nb-NO" dirty="0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95404" y="9499451"/>
            <a:ext cx="2980055" cy="500063"/>
          </a:xfrm>
          <a:prstGeom prst="rect">
            <a:avLst/>
          </a:prstGeom>
        </p:spPr>
        <p:txBody>
          <a:bodyPr vert="horz" lIns="96442" tIns="48221" rIns="96442" bIns="48221" rtlCol="0" anchor="b"/>
          <a:lstStyle>
            <a:lvl1pPr algn="r">
              <a:defRPr sz="1300"/>
            </a:lvl1pPr>
          </a:lstStyle>
          <a:p>
            <a:fld id="{9A5B6024-8531-4F4F-A706-B3A9D5D2FFC0}" type="slidenum">
              <a:rPr lang="nb-NO" smtClean="0"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077003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21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22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23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24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25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26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27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28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29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30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31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32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33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34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35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36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37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38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39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40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41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42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43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44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45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1549679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46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3431847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47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68450564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B6024-8531-4F4F-A706-B3A9D5D2FFC0}" type="slidenum">
              <a:rPr lang="nb-NO" smtClean="0"/>
              <a:t>48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830599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dirty="0" smtClean="0"/>
              <a:t>08/02/2012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9DE030-16F4-474E-AD68-2591ACB9690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940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fr-FR"/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nb-NO" dirty="0" smtClean="0"/>
              <a:t>08/02/2012</a:t>
            </a:r>
            <a:endParaRPr lang="fr-FR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B724B-4E83-4E05-840A-FBB43F7A8AD6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2077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dirty="0" smtClean="0"/>
              <a:t>08/02/2012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722AB-ADDF-4086-BC05-5CACE55D4682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8497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dirty="0" smtClean="0"/>
              <a:t>08/02/2012</a:t>
            </a:r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89715-7214-41E2-809F-4CE8666B7C0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2649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dirty="0" smtClean="0"/>
              <a:t>08/02/2012</a:t>
            </a:r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51B25-6892-484C-9AE7-7AB2CE9AB00E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65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dirty="0" smtClean="0"/>
              <a:t>08/02/2012</a:t>
            </a:r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1E2E9-CBA6-4935-8BE4-C97D9E9921C7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97065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dirty="0" smtClean="0"/>
              <a:t>08/02/2012</a:t>
            </a:r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B2B68-A82F-4F1F-8EC9-679F29D48AC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065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dirty="0" smtClean="0"/>
              <a:t>08/02/2012</a:t>
            </a:r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07365-1954-4391-B8D8-80A36347C997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988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b-NO" noProof="0" dirty="0" smtClean="0"/>
              <a:t>Klikk ikonet for å legge til et bilde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dirty="0" smtClean="0"/>
              <a:t>08/02/2012</a:t>
            </a:r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147ED-620D-4D5B-806E-3F75F5C970B1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584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dirty="0" smtClean="0"/>
              <a:t>08/02/2012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2C62D1-E399-4816-8093-3A1CAB47966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96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 dirty="0" smtClean="0"/>
              <a:t>08/02/2012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68E99-CDE3-451D-AB4D-30D0DB6AD93E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6991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nb-NO" dirty="0" smtClean="0"/>
              <a:t>08/02/2012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A8B724B-4E83-4E05-840A-FBB43F7A8AD6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geocaching.com/seek/cache_details.aspx?guid=ef8b9793-69a7-4a09-9780-33f85a8d8dc0" TargetMode="Externa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sak.net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grenlandsmafiaen.no/index.php?option=com_content&amp;view=article&amp;id=38:pocket-queries-for-hele-norge-datoliste&amp;catid=12:annen-programvare&amp;Itemid=15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cinfo.no/?q=node/37" TargetMode="External"/><Relationship Id="rId5" Type="http://schemas.openxmlformats.org/officeDocument/2006/relationships/hyperlink" Target="http://www.geobergen.no/" TargetMode="External"/><Relationship Id="rId4" Type="http://schemas.openxmlformats.org/officeDocument/2006/relationships/hyperlink" Target="http://gsak.net/board/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177750" y="819127"/>
            <a:ext cx="6772275" cy="1457745"/>
          </a:xfrm>
        </p:spPr>
        <p:txBody>
          <a:bodyPr/>
          <a:lstStyle/>
          <a:p>
            <a:r>
              <a:rPr lang="nb-NO" sz="5400" dirty="0" smtClean="0"/>
              <a:t>GSAK – komme i gang</a:t>
            </a:r>
            <a:br>
              <a:rPr lang="nb-NO" sz="5400" dirty="0" smtClean="0"/>
            </a:br>
            <a:r>
              <a:rPr lang="nb-NO" sz="2000" dirty="0" smtClean="0"/>
              <a:t>Geocaching Swiss Army Knife</a:t>
            </a:r>
            <a:endParaRPr lang="fr-FR" sz="2000" dirty="0" smtClean="0">
              <a:solidFill>
                <a:schemeClr val="bg1"/>
              </a:solidFill>
            </a:endParaRP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4514063" y="5445224"/>
            <a:ext cx="4536504" cy="792088"/>
          </a:xfrm>
        </p:spPr>
        <p:txBody>
          <a:bodyPr/>
          <a:lstStyle/>
          <a:p>
            <a:pPr algn="l"/>
            <a:r>
              <a:rPr lang="fr-FR" sz="2000" dirty="0" smtClean="0">
                <a:solidFill>
                  <a:schemeClr val="bg1"/>
                </a:solidFill>
              </a:rPr>
              <a:t>Av bjoff  –  Bjørn Frantzen, 2012-2016</a:t>
            </a:r>
          </a:p>
          <a:p>
            <a:pPr algn="l"/>
            <a:r>
              <a:rPr lang="fr-FR" sz="2000" dirty="0" smtClean="0">
                <a:solidFill>
                  <a:schemeClr val="bg1"/>
                </a:solidFill>
              </a:rPr>
              <a:t>Etter idé av ‘Cache U Nuts’ – Rich Bianchi</a:t>
            </a:r>
          </a:p>
        </p:txBody>
      </p:sp>
      <p:pic>
        <p:nvPicPr>
          <p:cNvPr id="4" name="Picture 2" descr="http://gsak.net/square12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12976"/>
            <a:ext cx="1440160" cy="144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kstSylinder 1"/>
          <p:cNvSpPr txBox="1"/>
          <p:nvPr/>
        </p:nvSpPr>
        <p:spPr>
          <a:xfrm>
            <a:off x="611560" y="4653137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nb-NO" dirty="0" smtClean="0"/>
              <a:t>Versjon 8.6</a:t>
            </a:r>
            <a:endParaRPr lang="nb-NO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330" y="4365104"/>
            <a:ext cx="4751237" cy="930399"/>
          </a:xfrm>
          <a:prstGeom prst="rect">
            <a:avLst/>
          </a:prstGeom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514063" y="3136322"/>
            <a:ext cx="338437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altLang="nb-NO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Teknisk event og pizza – GSAK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nb-NO" altLang="nb-NO" sz="1600" b="1" dirty="0" smtClean="0">
                <a:latin typeface="Arial" panose="020B0604020202020204" pitchFamily="34" charset="0"/>
              </a:rPr>
              <a:t>Nesttun, 8.11.2016</a:t>
            </a:r>
            <a:endParaRPr kumimoji="0" lang="nb-NO" altLang="nb-NO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30" name="Picture 6" descr="Event Cach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5913" y="3199036"/>
            <a:ext cx="288032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699792" y="3136322"/>
            <a:ext cx="13260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altLang="nb-NO" b="1" dirty="0">
                <a:latin typeface="Arial" panose="020B0604020202020204" pitchFamily="34" charset="0"/>
                <a:hlinkClick r:id="rId6"/>
              </a:rPr>
              <a:t>GC6W0ZQ</a:t>
            </a:r>
            <a:endParaRPr lang="nb-N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Velkommen til GSAK</a:t>
            </a:r>
            <a:endParaRPr lang="fr-FR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323528" y="1772816"/>
            <a:ext cx="8424936" cy="4752528"/>
          </a:xfrm>
        </p:spPr>
        <p:txBody>
          <a:bodyPr rtlCol="0">
            <a:noAutofit/>
          </a:bodyPr>
          <a:lstStyle/>
          <a:p>
            <a:pPr marL="0" indent="0" algn="just" fontAlgn="auto">
              <a:spcAft>
                <a:spcPts val="0"/>
              </a:spcAft>
              <a:buNone/>
              <a:defRPr/>
            </a:pPr>
            <a:endParaRPr lang="fr-FR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fr-FR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 går først gjennom endel slides og forklaringer, avbryt gjerne med spørsmål underveis.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fr-FR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Når vi har vært gjennom den teoretiske delen tar vi oss litt pizza, og de som har med PC kan prøve seg litt frem og få hjelp med eventuelle problemer i den grad undertegnede eller andre kan hjelpe.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fr-FR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Denne presentasjonen vil også bli lagt ut på forumet på GeoBergen, og det er også muligheter for å stille spørsmål der. Det er endel personer i foreningen med relativ høy kunnskap om GSAK, så de fleste spørsmål bør kunne besvares.</a:t>
            </a:r>
          </a:p>
          <a:p>
            <a:pPr marL="0" indent="0" algn="just" fontAlgn="auto">
              <a:spcAft>
                <a:spcPts val="0"/>
              </a:spcAft>
              <a:buNone/>
              <a:defRPr/>
            </a:pPr>
            <a:endParaRPr lang="fr-FR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Hva er GSAK?</a:t>
            </a:r>
            <a:endParaRPr lang="fr-FR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107504" y="1772816"/>
            <a:ext cx="8928992" cy="4752528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Offline databaseprogram for Microsoft Windows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 utvikler – Clyde England fra Australia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Bruker SQLite databasemotor (som også brukes i iPhone, Android, Airbus og ...)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Støtte for flere databaser og visninger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God støtte for filtrering, sortering og søking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Viser posisjoner via Google Maps (og andre kartverk)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Støtte for de fleste ‘vanlige’ GPS’er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Eksport til forskjellige kartprogrammer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Veldig konfigurerbart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Kan utvides med makroer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God støtte fra utvkileren selv og i GSAK-forum på http://www.gsak.net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Kan benyttes i 21 dager uten restriksjoner</a:t>
            </a:r>
          </a:p>
        </p:txBody>
      </p:sp>
    </p:spTree>
    <p:extLst>
      <p:ext uri="{BB962C8B-B14F-4D97-AF65-F5344CB8AC3E}">
        <p14:creationId xmlns:p14="http://schemas.microsoft.com/office/powerpoint/2010/main" val="103675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Målet vårt</a:t>
            </a:r>
            <a:endParaRPr lang="fr-FR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323528" y="1772816"/>
            <a:ext cx="8424936" cy="4752528"/>
          </a:xfrm>
        </p:spPr>
        <p:txBody>
          <a:bodyPr rtlCol="0">
            <a:noAutofit/>
          </a:bodyPr>
          <a:lstStyle/>
          <a:p>
            <a:pPr marL="0" indent="0" fontAlgn="auto">
              <a:spcAft>
                <a:spcPts val="0"/>
              </a:spcAft>
              <a:buNone/>
              <a:defRPr/>
            </a:pP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Når vi er ferdig i dag er målet at alle: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fr-FR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Skal ha installert </a:t>
            </a:r>
            <a:r>
              <a:rPr lang="fr-FR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og </a:t>
            </a:r>
            <a:r>
              <a:rPr lang="fr-F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oppdatert GSAK til siste versjon</a:t>
            </a:r>
            <a:r>
              <a:rPr lang="fr-FR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fr-FR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fr-F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Installeres fra </a:t>
            </a:r>
            <a:r>
              <a:rPr lang="fr-FR" sz="1600" dirty="0">
                <a:solidFill>
                  <a:schemeClr val="tx1">
                    <a:lumMod val="75000"/>
                    <a:lumOff val="25000"/>
                  </a:schemeClr>
                </a:solidFill>
                <a:hlinkClick r:id="rId3"/>
              </a:rPr>
              <a:t>http://</a:t>
            </a:r>
            <a:r>
              <a:rPr lang="fr-FR" sz="1600" dirty="0" smtClean="0">
                <a:solidFill>
                  <a:schemeClr val="tx1">
                    <a:lumMod val="75000"/>
                    <a:lumOff val="25000"/>
                  </a:schemeClr>
                </a:solidFill>
                <a:hlinkClick r:id="rId3"/>
              </a:rPr>
              <a:t>www.gsak.net</a:t>
            </a:r>
            <a:r>
              <a:rPr lang="fr-F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og deretter oppdaterer vi til siste siste versjon.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Skal ha data for minst Hordaland fylke i sin GSAK database</a:t>
            </a:r>
            <a:r>
              <a:rPr lang="fr-F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Fylkesvise PQs er lett tilgjengelig på </a:t>
            </a:r>
            <a:r>
              <a:rPr lang="fr-FR" sz="1600" dirty="0" smtClean="0">
                <a:solidFill>
                  <a:schemeClr val="tx1">
                    <a:lumMod val="75000"/>
                    <a:lumOff val="25000"/>
                  </a:schemeClr>
                </a:solidFill>
                <a:hlinkClick r:id="rId4"/>
              </a:rPr>
              <a:t>Grenlandsmafiaens webforum</a:t>
            </a:r>
            <a:r>
              <a:rPr lang="fr-F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fr-FR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Har en bedre forståelse av GSAK og hva det kan brukes til i det daglige, så som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Bruk av </a:t>
            </a:r>
            <a:r>
              <a:rPr lang="fr-F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filtre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Export til GPS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Logging av funnede cacher.</a:t>
            </a:r>
            <a:endParaRPr lang="fr-FR" sz="1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95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Norsk </a:t>
            </a:r>
            <a:r>
              <a:rPr lang="fr-CA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språkdrakt</a:t>
            </a:r>
            <a:r>
              <a:rPr lang="fr-CA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i GSAK</a:t>
            </a:r>
            <a:endParaRPr lang="fr-FR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323528" y="1772816"/>
            <a:ext cx="8424936" cy="4752528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Etter at dette dokumentet ble påbegynt har GSAK nå blitt oversatt til mange språk, blant annet norsk.</a:t>
            </a:r>
          </a:p>
          <a:p>
            <a:pPr fontAlgn="auto">
              <a:spcAft>
                <a:spcPts val="0"/>
              </a:spcAft>
              <a:defRPr/>
            </a:pPr>
            <a:endParaRPr lang="fr-FR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fontAlgn="auto">
              <a:spcAft>
                <a:spcPts val="0"/>
              </a:spcAft>
              <a:defRPr/>
            </a:pP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Oversettelsen er gjort av en person som daglig arbeider med oversetting, endel kjenner kanskje den mannlige delen av GadgetCats fra Bergen.</a:t>
            </a:r>
          </a:p>
          <a:p>
            <a:pPr lvl="1" fontAlgn="auto">
              <a:spcAft>
                <a:spcPts val="0"/>
              </a:spcAft>
              <a:defRPr/>
            </a:pPr>
            <a:endParaRPr lang="fr-FR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fontAlgn="auto">
              <a:spcAft>
                <a:spcPts val="0"/>
              </a:spcAft>
              <a:defRPr/>
            </a:pP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Ettersom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jeg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sjelden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benytter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norsk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språkdrakt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på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programmer er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jeg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litt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sent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ute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med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å ta i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bruk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dette,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og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derfor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er de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fleste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skjermbildene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i dette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dokumentet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på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engelsk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lvl="1" fontAlgn="auto">
              <a:spcAft>
                <a:spcPts val="0"/>
              </a:spcAft>
              <a:defRPr/>
            </a:pPr>
            <a:endParaRPr lang="fr-FR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fontAlgn="auto">
              <a:spcAft>
                <a:spcPts val="0"/>
              </a:spcAft>
              <a:defRPr/>
            </a:pP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‘Hands-on’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og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eksempler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vil dog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bli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vist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med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GSAK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kjørende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med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norsk </a:t>
            </a:r>
            <a:r>
              <a:rPr lang="fr-FR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oversettelse</a:t>
            </a:r>
            <a:r>
              <a:rPr lang="fr-FR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fr-FR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Håper</a:t>
            </a: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ikke</a:t>
            </a: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dette </a:t>
            </a:r>
            <a:r>
              <a:rPr lang="fr-FR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blir</a:t>
            </a: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for </a:t>
            </a:r>
            <a:r>
              <a:rPr lang="fr-FR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forvirrende</a:t>
            </a: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 </a:t>
            </a:r>
            <a:r>
              <a:rPr lang="fr-FR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Unnskyld</a:t>
            </a: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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 tillegg er GSAK stadig i utvikling, så noen av skjermbildene er muligens litt endret, dog vil dette stort sett være mindre forskjeller.</a:t>
            </a:r>
            <a:endParaRPr lang="fr-FR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14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2060848"/>
            <a:ext cx="7587826" cy="4419097"/>
          </a:xfrm>
          <a:prstGeom prst="rect">
            <a:avLst/>
          </a:prstGeom>
        </p:spPr>
      </p:pic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Skjermbildet - elementene</a:t>
            </a:r>
            <a:endParaRPr lang="fr-FR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vrundet rektangel 1"/>
          <p:cNvSpPr/>
          <p:nvPr/>
        </p:nvSpPr>
        <p:spPr>
          <a:xfrm>
            <a:off x="419292" y="3356992"/>
            <a:ext cx="122413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Tittellinje</a:t>
            </a:r>
            <a:endParaRPr lang="nb-NO" dirty="0"/>
          </a:p>
        </p:txBody>
      </p:sp>
      <p:cxnSp>
        <p:nvCxnSpPr>
          <p:cNvPr id="6" name="Rett pil 5"/>
          <p:cNvCxnSpPr>
            <a:stCxn id="2" idx="0"/>
          </p:cNvCxnSpPr>
          <p:nvPr/>
        </p:nvCxnSpPr>
        <p:spPr>
          <a:xfrm flipV="1">
            <a:off x="1031360" y="2132856"/>
            <a:ext cx="876344" cy="122413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Avrundet rektangel 10"/>
          <p:cNvSpPr/>
          <p:nvPr/>
        </p:nvSpPr>
        <p:spPr>
          <a:xfrm>
            <a:off x="827492" y="3792870"/>
            <a:ext cx="122413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Menylinje</a:t>
            </a:r>
            <a:endParaRPr lang="nb-NO" dirty="0"/>
          </a:p>
        </p:txBody>
      </p:sp>
      <p:cxnSp>
        <p:nvCxnSpPr>
          <p:cNvPr id="12" name="Rett pil 11"/>
          <p:cNvCxnSpPr/>
          <p:nvPr/>
        </p:nvCxnSpPr>
        <p:spPr>
          <a:xfrm flipV="1">
            <a:off x="1643428" y="2276872"/>
            <a:ext cx="936196" cy="151599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Avrundet rektangel 15"/>
          <p:cNvSpPr/>
          <p:nvPr/>
        </p:nvSpPr>
        <p:spPr>
          <a:xfrm>
            <a:off x="1423513" y="4150995"/>
            <a:ext cx="1368152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Verktøylinje</a:t>
            </a:r>
            <a:endParaRPr lang="nb-NO" dirty="0"/>
          </a:p>
        </p:txBody>
      </p:sp>
      <p:cxnSp>
        <p:nvCxnSpPr>
          <p:cNvPr id="19" name="Rett pil 18"/>
          <p:cNvCxnSpPr/>
          <p:nvPr/>
        </p:nvCxnSpPr>
        <p:spPr>
          <a:xfrm flipV="1">
            <a:off x="2195736" y="2420888"/>
            <a:ext cx="1008112" cy="172156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Avrundet rektangel 21"/>
          <p:cNvSpPr/>
          <p:nvPr/>
        </p:nvSpPr>
        <p:spPr>
          <a:xfrm>
            <a:off x="2575939" y="3734926"/>
            <a:ext cx="1368152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Søkelinje</a:t>
            </a:r>
            <a:endParaRPr lang="nb-NO" dirty="0"/>
          </a:p>
        </p:txBody>
      </p:sp>
      <p:cxnSp>
        <p:nvCxnSpPr>
          <p:cNvPr id="23" name="Rett pil 22"/>
          <p:cNvCxnSpPr/>
          <p:nvPr/>
        </p:nvCxnSpPr>
        <p:spPr>
          <a:xfrm flipV="1">
            <a:off x="3334985" y="2684225"/>
            <a:ext cx="592736" cy="104514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Avrundet rektangel 27"/>
          <p:cNvSpPr/>
          <p:nvPr/>
        </p:nvSpPr>
        <p:spPr>
          <a:xfrm>
            <a:off x="755484" y="5280946"/>
            <a:ext cx="1368152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Statuslinje</a:t>
            </a:r>
            <a:endParaRPr lang="nb-NO" dirty="0"/>
          </a:p>
        </p:txBody>
      </p:sp>
      <p:cxnSp>
        <p:nvCxnSpPr>
          <p:cNvPr id="29" name="Rett pil 28"/>
          <p:cNvCxnSpPr/>
          <p:nvPr/>
        </p:nvCxnSpPr>
        <p:spPr>
          <a:xfrm flipV="1">
            <a:off x="1724622" y="4697643"/>
            <a:ext cx="366164" cy="57606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Avrundet rektangel 31"/>
          <p:cNvSpPr/>
          <p:nvPr/>
        </p:nvSpPr>
        <p:spPr>
          <a:xfrm>
            <a:off x="2021298" y="5610534"/>
            <a:ext cx="1368152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err="1" smtClean="0"/>
              <a:t>Splitterlinje</a:t>
            </a:r>
            <a:endParaRPr lang="nb-NO" dirty="0"/>
          </a:p>
        </p:txBody>
      </p:sp>
      <p:cxnSp>
        <p:nvCxnSpPr>
          <p:cNvPr id="33" name="Rett pil 32"/>
          <p:cNvCxnSpPr/>
          <p:nvPr/>
        </p:nvCxnSpPr>
        <p:spPr>
          <a:xfrm flipV="1">
            <a:off x="2575939" y="4813131"/>
            <a:ext cx="530904" cy="79208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Avrundet rektangel 36"/>
          <p:cNvSpPr/>
          <p:nvPr/>
        </p:nvSpPr>
        <p:spPr>
          <a:xfrm>
            <a:off x="4871195" y="3447922"/>
            <a:ext cx="2016224" cy="7030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mtClean="0"/>
              <a:t>‘Data Grid’ område</a:t>
            </a:r>
            <a:endParaRPr lang="nb-NO"/>
          </a:p>
        </p:txBody>
      </p:sp>
      <p:sp>
        <p:nvSpPr>
          <p:cNvPr id="38" name="Avrundet rektangel 37"/>
          <p:cNvSpPr/>
          <p:nvPr/>
        </p:nvSpPr>
        <p:spPr>
          <a:xfrm>
            <a:off x="4871195" y="5273707"/>
            <a:ext cx="2016224" cy="7030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mtClean="0"/>
              <a:t>‘Split Screen’ område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226787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796" y="2509085"/>
            <a:ext cx="8559760" cy="2414959"/>
          </a:xfrm>
          <a:prstGeom prst="rect">
            <a:avLst/>
          </a:prstGeom>
        </p:spPr>
      </p:pic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GC.com medlemsnummer, GPX-versjon og din hjemmelokasjon.</a:t>
            </a:r>
            <a:endParaRPr lang="fr-FR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8278" y="2175972"/>
            <a:ext cx="5387477" cy="3130475"/>
          </a:xfrm>
          <a:prstGeom prst="rect">
            <a:avLst/>
          </a:prstGeom>
        </p:spPr>
      </p:pic>
      <p:sp>
        <p:nvSpPr>
          <p:cNvPr id="7" name="TekstSylinder 6"/>
          <p:cNvSpPr txBox="1"/>
          <p:nvPr/>
        </p:nvSpPr>
        <p:spPr>
          <a:xfrm>
            <a:off x="144157" y="1759201"/>
            <a:ext cx="553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/>
              <a:t>https://www.geocaching.com/account/settings/profile</a:t>
            </a:r>
          </a:p>
        </p:txBody>
      </p:sp>
      <p:sp>
        <p:nvSpPr>
          <p:cNvPr id="2" name="Plassholder for lysbildenumm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B724B-4E83-4E05-840A-FBB43F7A8AD6}" type="slidenum">
              <a:rPr lang="fr-FR" smtClean="0"/>
              <a:pPr>
                <a:defRPr/>
              </a:pPr>
              <a:t>7</a:t>
            </a:fld>
            <a:endParaRPr lang="fr-FR"/>
          </a:p>
        </p:txBody>
      </p:sp>
      <p:sp>
        <p:nvSpPr>
          <p:cNvPr id="3" name="Avrundet rektangel 2"/>
          <p:cNvSpPr/>
          <p:nvPr/>
        </p:nvSpPr>
        <p:spPr>
          <a:xfrm>
            <a:off x="293711" y="4177782"/>
            <a:ext cx="2481539" cy="432048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7" name="Avrundet rektangel 16"/>
          <p:cNvSpPr/>
          <p:nvPr/>
        </p:nvSpPr>
        <p:spPr>
          <a:xfrm>
            <a:off x="3779912" y="3212976"/>
            <a:ext cx="1059757" cy="360040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8024" y="5072450"/>
            <a:ext cx="4200849" cy="1517898"/>
          </a:xfrm>
          <a:prstGeom prst="rect">
            <a:avLst/>
          </a:prstGeom>
        </p:spPr>
      </p:pic>
      <p:sp>
        <p:nvSpPr>
          <p:cNvPr id="9" name="Avrundet rektangel 8"/>
          <p:cNvSpPr/>
          <p:nvPr/>
        </p:nvSpPr>
        <p:spPr>
          <a:xfrm>
            <a:off x="5148064" y="5655186"/>
            <a:ext cx="704939" cy="423585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73046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00808"/>
            <a:ext cx="6942137" cy="433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Konfigurasjon - General</a:t>
            </a:r>
          </a:p>
        </p:txBody>
      </p:sp>
      <p:sp>
        <p:nvSpPr>
          <p:cNvPr id="9" name="Avrundet rektangel 8"/>
          <p:cNvSpPr/>
          <p:nvPr/>
        </p:nvSpPr>
        <p:spPr>
          <a:xfrm>
            <a:off x="2123728" y="2893949"/>
            <a:ext cx="664114" cy="288032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0" name="Avrundet rektangel 9"/>
          <p:cNvSpPr/>
          <p:nvPr/>
        </p:nvSpPr>
        <p:spPr>
          <a:xfrm>
            <a:off x="3884004" y="2672826"/>
            <a:ext cx="864097" cy="288032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2" name="Avrundet rektangel 11"/>
          <p:cNvSpPr/>
          <p:nvPr/>
        </p:nvSpPr>
        <p:spPr>
          <a:xfrm>
            <a:off x="179512" y="2132856"/>
            <a:ext cx="1512168" cy="539970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400" smtClean="0">
                <a:solidFill>
                  <a:schemeClr val="tx1"/>
                </a:solidFill>
              </a:rPr>
              <a:t>Fra profildetaljer</a:t>
            </a:r>
          </a:p>
          <a:p>
            <a:r>
              <a:rPr lang="nb-NO" sz="1400" smtClean="0">
                <a:solidFill>
                  <a:schemeClr val="tx1"/>
                </a:solidFill>
              </a:rPr>
              <a:t>på gc.com</a:t>
            </a:r>
            <a:endParaRPr lang="nb-NO" sz="1400">
              <a:solidFill>
                <a:schemeClr val="tx1"/>
              </a:solidFill>
            </a:endParaRPr>
          </a:p>
        </p:txBody>
      </p:sp>
      <p:cxnSp>
        <p:nvCxnSpPr>
          <p:cNvPr id="13" name="Rett pil 12"/>
          <p:cNvCxnSpPr>
            <a:stCxn id="12" idx="3"/>
          </p:cNvCxnSpPr>
          <p:nvPr/>
        </p:nvCxnSpPr>
        <p:spPr>
          <a:xfrm>
            <a:off x="1691680" y="2402841"/>
            <a:ext cx="432048" cy="4911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Rett pil 15"/>
          <p:cNvCxnSpPr>
            <a:stCxn id="12" idx="3"/>
            <a:endCxn id="10" idx="1"/>
          </p:cNvCxnSpPr>
          <p:nvPr/>
        </p:nvCxnSpPr>
        <p:spPr>
          <a:xfrm>
            <a:off x="1691680" y="2402841"/>
            <a:ext cx="2192324" cy="41400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Avrundet rektangel 19"/>
          <p:cNvSpPr/>
          <p:nvPr/>
        </p:nvSpPr>
        <p:spPr>
          <a:xfrm>
            <a:off x="179512" y="4077072"/>
            <a:ext cx="1512168" cy="539970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400" smtClean="0">
                <a:solidFill>
                  <a:schemeClr val="tx1"/>
                </a:solidFill>
              </a:rPr>
              <a:t>Endre disse</a:t>
            </a:r>
            <a:endParaRPr lang="nb-NO" sz="1400">
              <a:solidFill>
                <a:schemeClr val="tx1"/>
              </a:solidFill>
            </a:endParaRPr>
          </a:p>
        </p:txBody>
      </p:sp>
      <p:cxnSp>
        <p:nvCxnSpPr>
          <p:cNvPr id="21" name="Rett pil 20"/>
          <p:cNvCxnSpPr>
            <a:stCxn id="20" idx="3"/>
          </p:cNvCxnSpPr>
          <p:nvPr/>
        </p:nvCxnSpPr>
        <p:spPr>
          <a:xfrm flipV="1">
            <a:off x="1691680" y="3068960"/>
            <a:ext cx="6336704" cy="1278097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Rett pil 22"/>
          <p:cNvCxnSpPr/>
          <p:nvPr/>
        </p:nvCxnSpPr>
        <p:spPr>
          <a:xfrm flipV="1">
            <a:off x="1691680" y="2402841"/>
            <a:ext cx="6408712" cy="1818247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Plassholder for lysbildenumm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B724B-4E83-4E05-840A-FBB43F7A8AD6}" type="slidenum">
              <a:rPr lang="fr-FR" smtClean="0"/>
              <a:pPr>
                <a:defRPr/>
              </a:pPr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46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Konfigurasjon</a:t>
            </a:r>
            <a:r>
              <a:rPr lang="fr-F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- Locations</a:t>
            </a:r>
          </a:p>
        </p:txBody>
      </p:sp>
      <p:sp>
        <p:nvSpPr>
          <p:cNvPr id="20" name="Avrundet rektangel 19"/>
          <p:cNvSpPr/>
          <p:nvPr/>
        </p:nvSpPr>
        <p:spPr>
          <a:xfrm>
            <a:off x="116214" y="2060848"/>
            <a:ext cx="1935505" cy="1584176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dirty="0" smtClean="0">
                <a:solidFill>
                  <a:schemeClr val="tx1"/>
                </a:solidFill>
              </a:rPr>
              <a:t>Sett inn verdi for din lokasjon.</a:t>
            </a:r>
            <a:br>
              <a:rPr lang="nb-NO" sz="1200" dirty="0" smtClean="0">
                <a:solidFill>
                  <a:schemeClr val="tx1"/>
                </a:solidFill>
              </a:rPr>
            </a:br>
            <a:r>
              <a:rPr lang="nb-NO" sz="1200" dirty="0" smtClean="0">
                <a:solidFill>
                  <a:schemeClr val="tx1"/>
                </a:solidFill>
              </a:rPr>
              <a:t/>
            </a:r>
            <a:br>
              <a:rPr lang="nb-NO" sz="1200" dirty="0" smtClean="0">
                <a:solidFill>
                  <a:schemeClr val="tx1"/>
                </a:solidFill>
              </a:rPr>
            </a:br>
            <a:r>
              <a:rPr lang="nb-NO" sz="1200" dirty="0" smtClean="0">
                <a:solidFill>
                  <a:schemeClr val="tx1"/>
                </a:solidFill>
              </a:rPr>
              <a:t>Det er mulig å spesifisere mange lokasjoner her.</a:t>
            </a:r>
          </a:p>
          <a:p>
            <a:endParaRPr lang="nb-NO" sz="1200" dirty="0">
              <a:solidFill>
                <a:schemeClr val="tx1"/>
              </a:solidFill>
            </a:endParaRP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66118"/>
            <a:ext cx="6942137" cy="433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4" name="Rett pil 13"/>
          <p:cNvCxnSpPr>
            <a:stCxn id="20" idx="2"/>
          </p:cNvCxnSpPr>
          <p:nvPr/>
        </p:nvCxnSpPr>
        <p:spPr>
          <a:xfrm>
            <a:off x="1083967" y="3645024"/>
            <a:ext cx="1431450" cy="32466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Avrundet rektangel 19"/>
          <p:cNvSpPr/>
          <p:nvPr/>
        </p:nvSpPr>
        <p:spPr>
          <a:xfrm>
            <a:off x="392189" y="6122516"/>
            <a:ext cx="6344344" cy="634677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b="1" dirty="0" smtClean="0">
                <a:solidFill>
                  <a:schemeClr val="tx1"/>
                </a:solidFill>
              </a:rPr>
              <a:t>NB</a:t>
            </a:r>
            <a:r>
              <a:rPr lang="nb-NO" sz="1200" dirty="0">
                <a:solidFill>
                  <a:schemeClr val="tx1"/>
                </a:solidFill>
              </a:rPr>
              <a:t>: Om du har korrekte verdier registrert på geocaching.com kan menyvalget </a:t>
            </a:r>
          </a:p>
          <a:p>
            <a:r>
              <a:rPr lang="nb-NO" sz="1200" dirty="0">
                <a:solidFill>
                  <a:schemeClr val="tx1"/>
                </a:solidFill>
              </a:rPr>
              <a:t>‘Geocaching.com-tilgang’ -&gt; ‘Oppdater brukerinfo’ </a:t>
            </a:r>
            <a:r>
              <a:rPr lang="nb-NO" sz="1200" dirty="0" smtClean="0">
                <a:solidFill>
                  <a:schemeClr val="tx1"/>
                </a:solidFill>
              </a:rPr>
              <a:t>benyttes for å hente verdier.</a:t>
            </a:r>
            <a:endParaRPr lang="nb-NO" sz="1200" dirty="0">
              <a:solidFill>
                <a:schemeClr val="tx1"/>
              </a:solidFill>
            </a:endParaRPr>
          </a:p>
          <a:p>
            <a:endParaRPr lang="nb-NO" sz="1200" dirty="0">
              <a:solidFill>
                <a:schemeClr val="tx1"/>
              </a:solidFill>
            </a:endParaRPr>
          </a:p>
        </p:txBody>
      </p:sp>
      <p:sp>
        <p:nvSpPr>
          <p:cNvPr id="11" name="Avrundet rektangel 19"/>
          <p:cNvSpPr/>
          <p:nvPr/>
        </p:nvSpPr>
        <p:spPr>
          <a:xfrm>
            <a:off x="5940152" y="3140966"/>
            <a:ext cx="3024336" cy="2304257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dirty="0">
                <a:solidFill>
                  <a:schemeClr val="tx1"/>
                </a:solidFill>
              </a:rPr>
              <a:t>NB: </a:t>
            </a:r>
          </a:p>
          <a:p>
            <a:r>
              <a:rPr lang="nb-NO" sz="1200" dirty="0">
                <a:solidFill>
                  <a:schemeClr val="tx1"/>
                </a:solidFill>
              </a:rPr>
              <a:t>En del makroer forutsetter at det finnes en lokasjon kalt ‘Home’ som er din standard hjemstedsadresse.</a:t>
            </a:r>
          </a:p>
          <a:p>
            <a:endParaRPr lang="nb-NO" sz="1200" dirty="0">
              <a:solidFill>
                <a:schemeClr val="tx1"/>
              </a:solidFill>
            </a:endParaRPr>
          </a:p>
          <a:p>
            <a:r>
              <a:rPr lang="nb-NO" sz="1200" dirty="0">
                <a:solidFill>
                  <a:schemeClr val="tx1"/>
                </a:solidFill>
              </a:rPr>
              <a:t>F.eks. statistikker som skal beregne cache lengst unna hjemmet osv., ser etter denne verdien.</a:t>
            </a:r>
          </a:p>
          <a:p>
            <a:endParaRPr lang="nb-NO" sz="1200" dirty="0">
              <a:solidFill>
                <a:schemeClr val="tx1"/>
              </a:solidFill>
            </a:endParaRPr>
          </a:p>
          <a:p>
            <a:r>
              <a:rPr lang="nb-NO" sz="1200" dirty="0">
                <a:solidFill>
                  <a:schemeClr val="tx1"/>
                </a:solidFill>
              </a:rPr>
              <a:t>Bruk derfor dette navnet!</a:t>
            </a:r>
          </a:p>
        </p:txBody>
      </p:sp>
    </p:spTree>
    <p:extLst>
      <p:ext uri="{BB962C8B-B14F-4D97-AF65-F5344CB8AC3E}">
        <p14:creationId xmlns:p14="http://schemas.microsoft.com/office/powerpoint/2010/main" val="1572465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1947432"/>
            <a:ext cx="6277689" cy="4740015"/>
          </a:xfrm>
          <a:prstGeom prst="rect">
            <a:avLst/>
          </a:prstGeom>
        </p:spPr>
      </p:pic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Pocket Query – Innlesing</a:t>
            </a:r>
          </a:p>
        </p:txBody>
      </p:sp>
      <p:sp>
        <p:nvSpPr>
          <p:cNvPr id="18" name="Avrundet rektangel 17"/>
          <p:cNvSpPr/>
          <p:nvPr/>
        </p:nvSpPr>
        <p:spPr>
          <a:xfrm>
            <a:off x="101227" y="2976473"/>
            <a:ext cx="1576421" cy="596543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Klikk for å laste inn Pocket Queries.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19" name="Rett pil 18"/>
          <p:cNvCxnSpPr>
            <a:stCxn id="18" idx="0"/>
          </p:cNvCxnSpPr>
          <p:nvPr/>
        </p:nvCxnSpPr>
        <p:spPr>
          <a:xfrm flipV="1">
            <a:off x="889438" y="2420889"/>
            <a:ext cx="894429" cy="55558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Avrundet rektangel 25"/>
          <p:cNvSpPr/>
          <p:nvPr/>
        </p:nvSpPr>
        <p:spPr>
          <a:xfrm>
            <a:off x="5004048" y="5604454"/>
            <a:ext cx="739660" cy="29128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27" name="Avrundet rektangel 26"/>
          <p:cNvSpPr/>
          <p:nvPr/>
        </p:nvSpPr>
        <p:spPr>
          <a:xfrm>
            <a:off x="5416333" y="4532317"/>
            <a:ext cx="1136867" cy="26483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29" name="Avrundet rektangel 28"/>
          <p:cNvSpPr/>
          <p:nvPr/>
        </p:nvSpPr>
        <p:spPr>
          <a:xfrm>
            <a:off x="6670817" y="4519731"/>
            <a:ext cx="1069536" cy="27742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30" name="Avrundet rektangel 29"/>
          <p:cNvSpPr/>
          <p:nvPr/>
        </p:nvSpPr>
        <p:spPr>
          <a:xfrm>
            <a:off x="4342693" y="3964343"/>
            <a:ext cx="894546" cy="2807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31" name="Avrundet rektangel 30"/>
          <p:cNvSpPr/>
          <p:nvPr/>
        </p:nvSpPr>
        <p:spPr>
          <a:xfrm>
            <a:off x="6588224" y="3478815"/>
            <a:ext cx="1800200" cy="382233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Fjern haken her for å </a:t>
            </a:r>
            <a:r>
              <a:rPr lang="nb-NO" sz="1200">
                <a:solidFill>
                  <a:schemeClr val="tx1"/>
                </a:solidFill>
              </a:rPr>
              <a:t>l</a:t>
            </a:r>
            <a:r>
              <a:rPr lang="nb-NO" sz="1200" smtClean="0">
                <a:solidFill>
                  <a:schemeClr val="tx1"/>
                </a:solidFill>
              </a:rPr>
              <a:t>åse opp resten av valgene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32" name="Rett pil 31"/>
          <p:cNvCxnSpPr>
            <a:endCxn id="30" idx="3"/>
          </p:cNvCxnSpPr>
          <p:nvPr/>
        </p:nvCxnSpPr>
        <p:spPr>
          <a:xfrm flipH="1">
            <a:off x="5237239" y="3748477"/>
            <a:ext cx="1368499" cy="35623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Avrundet rektangel 33"/>
          <p:cNvSpPr/>
          <p:nvPr/>
        </p:nvSpPr>
        <p:spPr>
          <a:xfrm>
            <a:off x="69651" y="3801877"/>
            <a:ext cx="1576421" cy="1062471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dirty="0" smtClean="0">
                <a:solidFill>
                  <a:schemeClr val="tx1"/>
                </a:solidFill>
              </a:rPr>
              <a:t>Lagre oppsettet når du har gjort endringer, så de er lett tilgjengelig senere.</a:t>
            </a:r>
            <a:endParaRPr lang="nb-NO" sz="1200" dirty="0">
              <a:solidFill>
                <a:schemeClr val="tx1"/>
              </a:solidFill>
            </a:endParaRPr>
          </a:p>
        </p:txBody>
      </p:sp>
      <p:cxnSp>
        <p:nvCxnSpPr>
          <p:cNvPr id="36" name="Rett pil 35"/>
          <p:cNvCxnSpPr>
            <a:stCxn id="34" idx="3"/>
            <a:endCxn id="26" idx="1"/>
          </p:cNvCxnSpPr>
          <p:nvPr/>
        </p:nvCxnSpPr>
        <p:spPr>
          <a:xfrm>
            <a:off x="1646072" y="4333113"/>
            <a:ext cx="3357976" cy="141698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Avrundet rektangel 33"/>
          <p:cNvSpPr/>
          <p:nvPr/>
        </p:nvSpPr>
        <p:spPr>
          <a:xfrm>
            <a:off x="69650" y="5114686"/>
            <a:ext cx="1576421" cy="1270816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b="1" dirty="0" smtClean="0">
                <a:solidFill>
                  <a:schemeClr val="tx1"/>
                </a:solidFill>
              </a:rPr>
              <a:t>Anbefalt oppsett:</a:t>
            </a:r>
          </a:p>
          <a:p>
            <a:r>
              <a:rPr lang="nb-NO" sz="1200" dirty="0" smtClean="0">
                <a:solidFill>
                  <a:schemeClr val="tx1"/>
                </a:solidFill>
              </a:rPr>
              <a:t>Oppd. Komm. «BY»</a:t>
            </a:r>
          </a:p>
          <a:p>
            <a:r>
              <a:rPr lang="nb-NO" sz="1200" dirty="0" smtClean="0">
                <a:solidFill>
                  <a:schemeClr val="tx1"/>
                </a:solidFill>
              </a:rPr>
              <a:t>Oppd. Fylke «BS»</a:t>
            </a:r>
          </a:p>
          <a:p>
            <a:r>
              <a:rPr lang="nb-NO" sz="1200" dirty="0" smtClean="0">
                <a:solidFill>
                  <a:schemeClr val="tx1"/>
                </a:solidFill>
              </a:rPr>
              <a:t>Elevasjon «M»</a:t>
            </a:r>
          </a:p>
        </p:txBody>
      </p:sp>
    </p:spTree>
    <p:extLst>
      <p:ext uri="{BB962C8B-B14F-4D97-AF65-F5344CB8AC3E}">
        <p14:creationId xmlns:p14="http://schemas.microsoft.com/office/powerpoint/2010/main" val="2538261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091" y="1942882"/>
            <a:ext cx="4923578" cy="3528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Pocket Query – Load Summary</a:t>
            </a:r>
          </a:p>
        </p:txBody>
      </p:sp>
      <p:sp>
        <p:nvSpPr>
          <p:cNvPr id="18" name="Avrundet rektangel 17"/>
          <p:cNvSpPr/>
          <p:nvPr/>
        </p:nvSpPr>
        <p:spPr>
          <a:xfrm>
            <a:off x="73228" y="2183654"/>
            <a:ext cx="1886431" cy="500599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100" smtClean="0">
                <a:solidFill>
                  <a:schemeClr val="tx1"/>
                </a:solidFill>
              </a:rPr>
              <a:t>Antall cacher i filene som ble innlest.</a:t>
            </a:r>
            <a:endParaRPr lang="nb-NO" sz="1100">
              <a:solidFill>
                <a:schemeClr val="tx1"/>
              </a:solidFill>
            </a:endParaRPr>
          </a:p>
        </p:txBody>
      </p:sp>
      <p:sp>
        <p:nvSpPr>
          <p:cNvPr id="34" name="Avrundet rektangel 33"/>
          <p:cNvSpPr/>
          <p:nvPr/>
        </p:nvSpPr>
        <p:spPr>
          <a:xfrm>
            <a:off x="2136049" y="5877272"/>
            <a:ext cx="4933620" cy="648072"/>
          </a:xfrm>
          <a:prstGeom prst="roundRect">
            <a:avLst/>
          </a:prstGeom>
          <a:solidFill>
            <a:srgbClr val="FF0000">
              <a:alpha val="8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Advarsel: Hvis antall cacher i en av GPX-filene er 1000 må du endre datoer i Pocket-Query’en. Dette vil også bli vist med rødt i dette bildet.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36" name="Rett pil 35"/>
          <p:cNvCxnSpPr>
            <a:stCxn id="18" idx="3"/>
          </p:cNvCxnSpPr>
          <p:nvPr/>
        </p:nvCxnSpPr>
        <p:spPr>
          <a:xfrm>
            <a:off x="1959659" y="2433954"/>
            <a:ext cx="310299" cy="19695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Avrundet rektangel 19"/>
          <p:cNvSpPr/>
          <p:nvPr/>
        </p:nvSpPr>
        <p:spPr>
          <a:xfrm>
            <a:off x="7380311" y="2226069"/>
            <a:ext cx="1656185" cy="500599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Antall </a:t>
            </a:r>
            <a:r>
              <a:rPr lang="nb-NO" sz="1200" b="1" smtClean="0">
                <a:solidFill>
                  <a:schemeClr val="tx1"/>
                </a:solidFill>
              </a:rPr>
              <a:t>nye</a:t>
            </a:r>
            <a:r>
              <a:rPr lang="nb-NO" sz="1200" smtClean="0">
                <a:solidFill>
                  <a:schemeClr val="tx1"/>
                </a:solidFill>
              </a:rPr>
              <a:t> cacher som ble innlest.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21" name="Rett pil 20"/>
          <p:cNvCxnSpPr>
            <a:stCxn id="20" idx="1"/>
          </p:cNvCxnSpPr>
          <p:nvPr/>
        </p:nvCxnSpPr>
        <p:spPr>
          <a:xfrm flipH="1">
            <a:off x="6804250" y="2476369"/>
            <a:ext cx="576061" cy="4239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Avrundet rektangel 24"/>
          <p:cNvSpPr/>
          <p:nvPr/>
        </p:nvSpPr>
        <p:spPr>
          <a:xfrm>
            <a:off x="73227" y="2890469"/>
            <a:ext cx="1886432" cy="589005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100" smtClean="0">
                <a:solidFill>
                  <a:schemeClr val="tx1"/>
                </a:solidFill>
              </a:rPr>
              <a:t>Antall cacher som ble </a:t>
            </a:r>
            <a:r>
              <a:rPr lang="nb-NO" sz="1100" b="1" smtClean="0">
                <a:solidFill>
                  <a:schemeClr val="tx1"/>
                </a:solidFill>
              </a:rPr>
              <a:t>endret</a:t>
            </a:r>
            <a:r>
              <a:rPr lang="nb-NO" sz="1100" smtClean="0">
                <a:solidFill>
                  <a:schemeClr val="tx1"/>
                </a:solidFill>
              </a:rPr>
              <a:t> (nye logger, endret beskrivelse, …)</a:t>
            </a:r>
            <a:endParaRPr lang="nb-NO" sz="1100">
              <a:solidFill>
                <a:schemeClr val="tx1"/>
              </a:solidFill>
            </a:endParaRPr>
          </a:p>
        </p:txBody>
      </p:sp>
      <p:cxnSp>
        <p:nvCxnSpPr>
          <p:cNvPr id="28" name="Rett pil 27"/>
          <p:cNvCxnSpPr/>
          <p:nvPr/>
        </p:nvCxnSpPr>
        <p:spPr>
          <a:xfrm flipV="1">
            <a:off x="1991743" y="3093025"/>
            <a:ext cx="308085" cy="11601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Avrundet rektangel 32"/>
          <p:cNvSpPr/>
          <p:nvPr/>
        </p:nvSpPr>
        <p:spPr>
          <a:xfrm>
            <a:off x="7387389" y="3109950"/>
            <a:ext cx="1656185" cy="500599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Antall cacher uten endringer.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35" name="Rett pil 34"/>
          <p:cNvCxnSpPr>
            <a:stCxn id="33" idx="1"/>
          </p:cNvCxnSpPr>
          <p:nvPr/>
        </p:nvCxnSpPr>
        <p:spPr>
          <a:xfrm flipH="1" flipV="1">
            <a:off x="6785811" y="3360249"/>
            <a:ext cx="601578" cy="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Avrundet rektangel 46"/>
          <p:cNvSpPr/>
          <p:nvPr/>
        </p:nvSpPr>
        <p:spPr>
          <a:xfrm>
            <a:off x="101227" y="3756575"/>
            <a:ext cx="1886432" cy="589005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100" smtClean="0">
                <a:solidFill>
                  <a:schemeClr val="tx1"/>
                </a:solidFill>
              </a:rPr>
              <a:t>Antall ‘child waypoints’ som ble lagt til (Parkering, Stistart, osv.)</a:t>
            </a:r>
            <a:endParaRPr lang="nb-NO" sz="1100">
              <a:solidFill>
                <a:schemeClr val="tx1"/>
              </a:solidFill>
            </a:endParaRPr>
          </a:p>
        </p:txBody>
      </p:sp>
      <p:cxnSp>
        <p:nvCxnSpPr>
          <p:cNvPr id="48" name="Rett pil 47"/>
          <p:cNvCxnSpPr>
            <a:stCxn id="47" idx="3"/>
          </p:cNvCxnSpPr>
          <p:nvPr/>
        </p:nvCxnSpPr>
        <p:spPr>
          <a:xfrm flipV="1">
            <a:off x="1987659" y="3601453"/>
            <a:ext cx="298341" cy="44962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Avrundet rektangel 50"/>
          <p:cNvSpPr/>
          <p:nvPr/>
        </p:nvSpPr>
        <p:spPr>
          <a:xfrm>
            <a:off x="7380310" y="4425218"/>
            <a:ext cx="1656185" cy="500599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Antall cacher i hver fil.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52" name="Rett pil 51"/>
          <p:cNvCxnSpPr>
            <a:stCxn id="51" idx="1"/>
          </p:cNvCxnSpPr>
          <p:nvPr/>
        </p:nvCxnSpPr>
        <p:spPr>
          <a:xfrm flipH="1" flipV="1">
            <a:off x="6804250" y="4293097"/>
            <a:ext cx="576060" cy="38242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Rett pil 53"/>
          <p:cNvCxnSpPr>
            <a:stCxn id="51" idx="1"/>
          </p:cNvCxnSpPr>
          <p:nvPr/>
        </p:nvCxnSpPr>
        <p:spPr>
          <a:xfrm flipH="1" flipV="1">
            <a:off x="6785811" y="4531895"/>
            <a:ext cx="594499" cy="14362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Rett pil 57"/>
          <p:cNvCxnSpPr/>
          <p:nvPr/>
        </p:nvCxnSpPr>
        <p:spPr>
          <a:xfrm flipH="1">
            <a:off x="6804250" y="4660232"/>
            <a:ext cx="583139" cy="13692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0936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Download Pocket Query – Basic</a:t>
            </a: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988840"/>
            <a:ext cx="5834980" cy="4351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kstSylinder 5"/>
          <p:cNvSpPr txBox="1"/>
          <p:nvPr/>
        </p:nvSpPr>
        <p:spPr>
          <a:xfrm>
            <a:off x="6379168" y="2204864"/>
            <a:ext cx="252028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nb-NO" sz="1200" smtClean="0"/>
              <a:t>Rutenett som viser alle PQ som har blitt kjørt siste uke og er tilgjengelig for nedlasting.</a:t>
            </a:r>
            <a:br>
              <a:rPr lang="nb-NO" sz="1200" smtClean="0"/>
            </a:br>
            <a:endParaRPr lang="nb-NO" sz="1200" smtClean="0"/>
          </a:p>
          <a:p>
            <a:pPr marL="285750" indent="-285750">
              <a:buFont typeface="Arial" pitchFamily="34" charset="0"/>
              <a:buChar char="•"/>
            </a:pPr>
            <a:r>
              <a:rPr lang="nb-NO" sz="1200" smtClean="0"/>
              <a:t>PQ’er som allerede er nedlastet har bakgrunnsfarge på tidspunktet (alle i dette bildet)</a:t>
            </a:r>
            <a:br>
              <a:rPr lang="nb-NO" sz="1200" smtClean="0"/>
            </a:br>
            <a:endParaRPr lang="nb-NO" sz="1200" smtClean="0"/>
          </a:p>
          <a:p>
            <a:pPr marL="285750" indent="-285750">
              <a:buFont typeface="Arial" pitchFamily="34" charset="0"/>
              <a:buChar char="•"/>
            </a:pPr>
            <a:r>
              <a:rPr lang="nb-NO" sz="1200" smtClean="0"/>
              <a:t>Man kan lese disse rett inn i databasen etter nedlasting ved å hake av ‘Run GPX load…’</a:t>
            </a:r>
            <a:endParaRPr lang="nb-NO" sz="1200"/>
          </a:p>
        </p:txBody>
      </p:sp>
    </p:spTree>
    <p:extLst>
      <p:ext uri="{BB962C8B-B14F-4D97-AF65-F5344CB8AC3E}">
        <p14:creationId xmlns:p14="http://schemas.microsoft.com/office/powerpoint/2010/main" val="2413221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Download Pocket Query – Advanced</a:t>
            </a: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6" name="TekstSylinder 5"/>
          <p:cNvSpPr txBox="1"/>
          <p:nvPr/>
        </p:nvSpPr>
        <p:spPr>
          <a:xfrm>
            <a:off x="6379168" y="2204864"/>
            <a:ext cx="25202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I stedet for å manuelt velge hvilke PQ som skal lastes ned kan du velge at alle PQ som ikke allerede er nedlastet skal lastes ned.</a:t>
            </a:r>
          </a:p>
          <a:p>
            <a:pPr marL="285750" indent="-285750">
              <a:buFont typeface="Arial" pitchFamily="34" charset="0"/>
              <a:buChar char="•"/>
            </a:pPr>
            <a:endParaRPr lang="nb-NO" sz="1200" dirty="0"/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I tillegg, eller i stedet, kan man spesifisere hvilke PQ som skal lastes ned basert på navn.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17" y="2155268"/>
            <a:ext cx="5856875" cy="4367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178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Oppdatere eksisterence cacher</a:t>
            </a: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021815"/>
            <a:ext cx="3048000" cy="200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394181"/>
            <a:ext cx="3086100" cy="207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768599"/>
            <a:ext cx="4076700" cy="187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Avrundet rektangel 11"/>
          <p:cNvSpPr/>
          <p:nvPr/>
        </p:nvSpPr>
        <p:spPr>
          <a:xfrm>
            <a:off x="4929617" y="1770528"/>
            <a:ext cx="3600400" cy="794376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100" dirty="0" smtClean="0">
                <a:solidFill>
                  <a:schemeClr val="tx1"/>
                </a:solidFill>
              </a:rPr>
              <a:t>Oppdaterer aktuell cache eller alle i nåværende filter.</a:t>
            </a:r>
          </a:p>
          <a:p>
            <a:r>
              <a:rPr lang="nb-NO" sz="1100" dirty="0" smtClean="0">
                <a:solidFill>
                  <a:schemeClr val="tx1"/>
                </a:solidFill>
              </a:rPr>
              <a:t>Begrensing på 6.000 cacher pr. </a:t>
            </a:r>
            <a:r>
              <a:rPr lang="nb-NO" sz="1100" dirty="0">
                <a:solidFill>
                  <a:schemeClr val="tx1"/>
                </a:solidFill>
              </a:rPr>
              <a:t>d</a:t>
            </a:r>
            <a:r>
              <a:rPr lang="nb-NO" sz="1100" dirty="0" smtClean="0">
                <a:solidFill>
                  <a:schemeClr val="tx1"/>
                </a:solidFill>
              </a:rPr>
              <a:t>øgn.</a:t>
            </a:r>
          </a:p>
        </p:txBody>
      </p:sp>
      <p:cxnSp>
        <p:nvCxnSpPr>
          <p:cNvPr id="13" name="Rett pil 12"/>
          <p:cNvCxnSpPr>
            <a:stCxn id="12" idx="1"/>
          </p:cNvCxnSpPr>
          <p:nvPr/>
        </p:nvCxnSpPr>
        <p:spPr>
          <a:xfrm flipH="1">
            <a:off x="4232275" y="2167716"/>
            <a:ext cx="697342" cy="39718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Avrundet rektangel 18"/>
          <p:cNvSpPr/>
          <p:nvPr/>
        </p:nvSpPr>
        <p:spPr>
          <a:xfrm>
            <a:off x="159423" y="4326598"/>
            <a:ext cx="1820289" cy="1910714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100" smtClean="0">
                <a:solidFill>
                  <a:schemeClr val="tx1"/>
                </a:solidFill>
              </a:rPr>
              <a:t>Henter ønsket antall logger for aktuell cache eller alle i nåværende filter.</a:t>
            </a:r>
          </a:p>
          <a:p>
            <a:endParaRPr lang="nb-NO" sz="1100" smtClean="0">
              <a:solidFill>
                <a:schemeClr val="tx1"/>
              </a:solidFill>
            </a:endParaRPr>
          </a:p>
          <a:p>
            <a:r>
              <a:rPr lang="nb-NO" sz="1100" smtClean="0">
                <a:solidFill>
                  <a:schemeClr val="tx1"/>
                </a:solidFill>
              </a:rPr>
              <a:t>Setter man max logs til et høyt antall vil man få alle logger for cachen.</a:t>
            </a:r>
          </a:p>
          <a:p>
            <a:endParaRPr lang="nb-NO" sz="1100" smtClean="0">
              <a:solidFill>
                <a:schemeClr val="tx1"/>
              </a:solidFill>
            </a:endParaRPr>
          </a:p>
          <a:p>
            <a:r>
              <a:rPr lang="nb-NO" sz="1100" smtClean="0">
                <a:solidFill>
                  <a:schemeClr val="tx1"/>
                </a:solidFill>
              </a:rPr>
              <a:t>NB: Dine logger blir ikke automatisk tatt med.</a:t>
            </a:r>
          </a:p>
        </p:txBody>
      </p:sp>
      <p:cxnSp>
        <p:nvCxnSpPr>
          <p:cNvPr id="20" name="Rett pil 19"/>
          <p:cNvCxnSpPr/>
          <p:nvPr/>
        </p:nvCxnSpPr>
        <p:spPr>
          <a:xfrm flipV="1">
            <a:off x="1979712" y="5095619"/>
            <a:ext cx="576064" cy="25525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Avrundet rektangel 22"/>
          <p:cNvSpPr/>
          <p:nvPr/>
        </p:nvSpPr>
        <p:spPr>
          <a:xfrm>
            <a:off x="5724127" y="2928552"/>
            <a:ext cx="2880321" cy="1076512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100" dirty="0" smtClean="0">
                <a:solidFill>
                  <a:schemeClr val="tx1"/>
                </a:solidFill>
              </a:rPr>
              <a:t>Sjekker status på aktuell cache eller alle i nåværende filter. Endrer status i databasen om denne er endret hos geocaching.com.</a:t>
            </a:r>
          </a:p>
          <a:p>
            <a:r>
              <a:rPr lang="nb-NO" sz="1100" dirty="0" smtClean="0">
                <a:solidFill>
                  <a:schemeClr val="tx1"/>
                </a:solidFill>
              </a:rPr>
              <a:t>Om man benytter denne sammen med filter for ‘Last update GPX’ får man markert arkiverte cacher.</a:t>
            </a:r>
          </a:p>
        </p:txBody>
      </p:sp>
      <p:cxnSp>
        <p:nvCxnSpPr>
          <p:cNvPr id="24" name="Rett pil 23"/>
          <p:cNvCxnSpPr>
            <a:stCxn id="23" idx="2"/>
          </p:cNvCxnSpPr>
          <p:nvPr/>
        </p:nvCxnSpPr>
        <p:spPr>
          <a:xfrm flipH="1">
            <a:off x="7164287" y="4005064"/>
            <a:ext cx="1" cy="389117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918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Favorittpoeng</a:t>
            </a: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67" y="1771253"/>
            <a:ext cx="7262236" cy="3520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429000"/>
            <a:ext cx="2152650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kstSylinder 5"/>
          <p:cNvSpPr txBox="1"/>
          <p:nvPr/>
        </p:nvSpPr>
        <p:spPr>
          <a:xfrm>
            <a:off x="579021" y="5380672"/>
            <a:ext cx="780854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nb-NO" smtClean="0"/>
              <a:t>API funksjoner inkluderer informasjon om favorittpoeng (ikke i PQ enda).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mtClean="0"/>
              <a:t>Favorittpoeng kan legges til i rutenett visningen.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mtClean="0"/>
              <a:t>Favorittpoeng kan legges til eller fjernes direkte fra menypunkt.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mtClean="0"/>
              <a:t>Antall tilgjengelige favorittpoeng kan sjekkes.</a:t>
            </a:r>
          </a:p>
          <a:p>
            <a:pPr marL="285750" indent="-285750">
              <a:buFont typeface="Arial" pitchFamily="34" charset="0"/>
              <a:buChar char="•"/>
            </a:pP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32726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Bokmerkelister</a:t>
            </a: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" y="1700808"/>
            <a:ext cx="3028950" cy="280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kstSylinder 7"/>
          <p:cNvSpPr txBox="1"/>
          <p:nvPr/>
        </p:nvSpPr>
        <p:spPr>
          <a:xfrm>
            <a:off x="251520" y="5661248"/>
            <a:ext cx="28852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smtClean="0"/>
              <a:t>Ikke mulig å lage eller fjerne </a:t>
            </a:r>
          </a:p>
          <a:p>
            <a:r>
              <a:rPr lang="nb-NO" sz="1200" smtClean="0"/>
              <a:t>Bokmerkelister via GC API, </a:t>
            </a:r>
          </a:p>
          <a:p>
            <a:r>
              <a:rPr lang="nb-NO" sz="1200" smtClean="0"/>
              <a:t>men kan legge til cacher, enten </a:t>
            </a:r>
          </a:p>
          <a:p>
            <a:r>
              <a:rPr lang="nb-NO" sz="1200" smtClean="0"/>
              <a:t>aktuell cache, eller alle i gjeldende filter.</a:t>
            </a:r>
            <a:endParaRPr lang="nb-NO" sz="120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111" y="2204864"/>
            <a:ext cx="5943600" cy="397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81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GSAK - Hovedvinduet</a:t>
            </a: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916832"/>
            <a:ext cx="7097936" cy="4819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079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Center Point</a:t>
            </a: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132856"/>
            <a:ext cx="7248947" cy="4406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Avrundet rektangel 9"/>
          <p:cNvSpPr/>
          <p:nvPr/>
        </p:nvSpPr>
        <p:spPr>
          <a:xfrm>
            <a:off x="3001933" y="2204865"/>
            <a:ext cx="2088232" cy="1872208"/>
          </a:xfrm>
          <a:prstGeom prst="roundRect">
            <a:avLst/>
          </a:prstGeom>
          <a:noFill/>
          <a:ln w="60325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1" name="Avrundet rektangel 10"/>
          <p:cNvSpPr/>
          <p:nvPr/>
        </p:nvSpPr>
        <p:spPr>
          <a:xfrm>
            <a:off x="6458317" y="2636913"/>
            <a:ext cx="854587" cy="337991"/>
          </a:xfrm>
          <a:prstGeom prst="roundRect">
            <a:avLst/>
          </a:prstGeom>
          <a:noFill/>
          <a:ln w="60325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2" name="Avrundet rektangel 11"/>
          <p:cNvSpPr/>
          <p:nvPr/>
        </p:nvSpPr>
        <p:spPr>
          <a:xfrm>
            <a:off x="4946148" y="4691409"/>
            <a:ext cx="995155" cy="323964"/>
          </a:xfrm>
          <a:prstGeom prst="roundRect">
            <a:avLst/>
          </a:prstGeom>
          <a:noFill/>
          <a:ln w="60325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3" name="Avrundet rektangel 12"/>
          <p:cNvSpPr/>
          <p:nvPr/>
        </p:nvSpPr>
        <p:spPr>
          <a:xfrm>
            <a:off x="7034382" y="2978987"/>
            <a:ext cx="527176" cy="1712422"/>
          </a:xfrm>
          <a:prstGeom prst="roundRect">
            <a:avLst/>
          </a:prstGeom>
          <a:noFill/>
          <a:ln w="60325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Avrundet rektangel 13"/>
          <p:cNvSpPr/>
          <p:nvPr/>
        </p:nvSpPr>
        <p:spPr>
          <a:xfrm>
            <a:off x="4103319" y="1628800"/>
            <a:ext cx="3816424" cy="360040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Forskjellige lokasjoner kan bli benyttet som ‘centre point’.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15" name="Rett pil 14"/>
          <p:cNvCxnSpPr>
            <a:stCxn id="14" idx="2"/>
          </p:cNvCxnSpPr>
          <p:nvPr/>
        </p:nvCxnSpPr>
        <p:spPr>
          <a:xfrm flipH="1">
            <a:off x="5090165" y="1988840"/>
            <a:ext cx="921366" cy="1152129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Rett pil 17"/>
          <p:cNvCxnSpPr>
            <a:stCxn id="14" idx="2"/>
            <a:endCxn id="11" idx="0"/>
          </p:cNvCxnSpPr>
          <p:nvPr/>
        </p:nvCxnSpPr>
        <p:spPr>
          <a:xfrm>
            <a:off x="6011531" y="1988840"/>
            <a:ext cx="874080" cy="64807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Avrundet rektangel 20"/>
          <p:cNvSpPr/>
          <p:nvPr/>
        </p:nvSpPr>
        <p:spPr>
          <a:xfrm>
            <a:off x="7449836" y="5403532"/>
            <a:ext cx="1656184" cy="632303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Man kan sortere cacher etter avstand fra ‘centre point’.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28" name="Rett pil 27"/>
          <p:cNvCxnSpPr>
            <a:stCxn id="21" idx="0"/>
            <a:endCxn id="13" idx="3"/>
          </p:cNvCxnSpPr>
          <p:nvPr/>
        </p:nvCxnSpPr>
        <p:spPr>
          <a:xfrm flipH="1" flipV="1">
            <a:off x="7561558" y="3835198"/>
            <a:ext cx="716370" cy="156833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Avrundet rektangel 30"/>
          <p:cNvSpPr/>
          <p:nvPr/>
        </p:nvSpPr>
        <p:spPr>
          <a:xfrm>
            <a:off x="1907704" y="5167772"/>
            <a:ext cx="1656184" cy="632303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Hvilket ‘centre point’ som benyttes vises alltid på statuslinjen.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32" name="Rett pil 31"/>
          <p:cNvCxnSpPr>
            <a:stCxn id="31" idx="3"/>
            <a:endCxn id="12" idx="1"/>
          </p:cNvCxnSpPr>
          <p:nvPr/>
        </p:nvCxnSpPr>
        <p:spPr>
          <a:xfrm flipV="1">
            <a:off x="3563888" y="4853391"/>
            <a:ext cx="1382260" cy="63053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kstSylinder 37"/>
          <p:cNvSpPr txBox="1"/>
          <p:nvPr/>
        </p:nvSpPr>
        <p:spPr>
          <a:xfrm>
            <a:off x="56147" y="2641286"/>
            <a:ext cx="185155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mtClean="0"/>
              <a:t>Centre point:</a:t>
            </a:r>
          </a:p>
          <a:p>
            <a:r>
              <a:rPr lang="nb-NO"/>
              <a:t/>
            </a:r>
            <a:br>
              <a:rPr lang="nb-NO"/>
            </a:br>
            <a:r>
              <a:rPr lang="nb-NO" sz="1200" smtClean="0"/>
              <a:t>Forskjellige lokasjoner </a:t>
            </a:r>
          </a:p>
          <a:p>
            <a:r>
              <a:rPr lang="nb-NO" sz="1200" smtClean="0"/>
              <a:t>kan benyttes.</a:t>
            </a:r>
          </a:p>
          <a:p>
            <a:endParaRPr lang="nb-NO" sz="1200"/>
          </a:p>
          <a:p>
            <a:pPr marL="171450" indent="-171450">
              <a:buFont typeface="Arial" pitchFamily="34" charset="0"/>
              <a:buChar char="•"/>
            </a:pPr>
            <a:r>
              <a:rPr lang="nb-NO" sz="1200" smtClean="0"/>
              <a:t>Lokasjoner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nb-NO" sz="1200" smtClean="0"/>
              <a:t>Manuelle koordinater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nb-NO" sz="1200" smtClean="0"/>
              <a:t>Postnummer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nb-NO" sz="1200" smtClean="0"/>
              <a:t>Punkt hentet fra GPS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nb-NO" sz="1200" smtClean="0"/>
              <a:t>Gjeldende cache</a:t>
            </a:r>
          </a:p>
          <a:p>
            <a:endParaRPr lang="nb-NO" sz="1200" smtClean="0"/>
          </a:p>
          <a:p>
            <a:endParaRPr lang="nb-NO" sz="1200"/>
          </a:p>
          <a:p>
            <a:r>
              <a:rPr lang="nb-NO" sz="1200" smtClean="0"/>
              <a:t>Listebildet kan sorteres etter avstand til cacher.</a:t>
            </a:r>
          </a:p>
          <a:p>
            <a:endParaRPr lang="nb-NO" sz="1200"/>
          </a:p>
        </p:txBody>
      </p:sp>
    </p:spTree>
    <p:extLst>
      <p:ext uri="{BB962C8B-B14F-4D97-AF65-F5344CB8AC3E}">
        <p14:creationId xmlns:p14="http://schemas.microsoft.com/office/powerpoint/2010/main" val="147739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Sortering</a:t>
            </a: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772816"/>
            <a:ext cx="7128792" cy="4745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Avrundet rektangel 21"/>
          <p:cNvSpPr/>
          <p:nvPr/>
        </p:nvSpPr>
        <p:spPr>
          <a:xfrm>
            <a:off x="115613" y="3501008"/>
            <a:ext cx="2397152" cy="792088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Klikk på kolonne-overskriften for å sortere. Klikk en gang til for å sortere motsatt vei.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23" name="Rett pil 22"/>
          <p:cNvCxnSpPr>
            <a:stCxn id="22" idx="3"/>
          </p:cNvCxnSpPr>
          <p:nvPr/>
        </p:nvCxnSpPr>
        <p:spPr>
          <a:xfrm flipV="1">
            <a:off x="2512765" y="2780928"/>
            <a:ext cx="1368152" cy="111612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Avrundet rektangel 34"/>
          <p:cNvSpPr/>
          <p:nvPr/>
        </p:nvSpPr>
        <p:spPr>
          <a:xfrm>
            <a:off x="115613" y="4475815"/>
            <a:ext cx="2397152" cy="792088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Forrige sorteringkolonne blir sorteringsvalg #2 dersom det er like verdier i det første feltet.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36" name="Rett pil 35"/>
          <p:cNvCxnSpPr>
            <a:stCxn id="35" idx="3"/>
          </p:cNvCxnSpPr>
          <p:nvPr/>
        </p:nvCxnSpPr>
        <p:spPr>
          <a:xfrm flipV="1">
            <a:off x="2512765" y="2708920"/>
            <a:ext cx="1802051" cy="2162939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Avrundet rektangel 38"/>
          <p:cNvSpPr/>
          <p:nvPr/>
        </p:nvSpPr>
        <p:spPr>
          <a:xfrm>
            <a:off x="115612" y="5446784"/>
            <a:ext cx="2368155" cy="576064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Hold musepekeren over dette feltet for å se hva det sorteres på.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40" name="Rett pil 39"/>
          <p:cNvCxnSpPr>
            <a:stCxn id="39" idx="2"/>
          </p:cNvCxnSpPr>
          <p:nvPr/>
        </p:nvCxnSpPr>
        <p:spPr>
          <a:xfrm>
            <a:off x="1299690" y="6022848"/>
            <a:ext cx="919270" cy="22831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6" name="Avrundet rektangel 45"/>
          <p:cNvSpPr/>
          <p:nvPr/>
        </p:nvSpPr>
        <p:spPr>
          <a:xfrm>
            <a:off x="1835696" y="6251158"/>
            <a:ext cx="936104" cy="28803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9" name="Avrundet rektangel 18"/>
          <p:cNvSpPr/>
          <p:nvPr/>
        </p:nvSpPr>
        <p:spPr>
          <a:xfrm>
            <a:off x="115613" y="2204864"/>
            <a:ext cx="2397152" cy="1134127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dirty="0" smtClean="0">
                <a:solidFill>
                  <a:schemeClr val="tx1"/>
                </a:solidFill>
              </a:rPr>
              <a:t>Navigeringspanel:</a:t>
            </a:r>
          </a:p>
          <a:p>
            <a:r>
              <a:rPr lang="nb-NO" sz="1200" dirty="0" smtClean="0">
                <a:solidFill>
                  <a:schemeClr val="tx1"/>
                </a:solidFill>
              </a:rPr>
              <a:t>Knapper for Første, Forrige side, Forrige cache, Neste cache, Neste side og Siste.</a:t>
            </a:r>
            <a:br>
              <a:rPr lang="nb-NO" sz="1200" dirty="0" smtClean="0">
                <a:solidFill>
                  <a:schemeClr val="tx1"/>
                </a:solidFill>
              </a:rPr>
            </a:br>
            <a:r>
              <a:rPr lang="nb-NO" sz="1200" dirty="0" smtClean="0">
                <a:solidFill>
                  <a:schemeClr val="tx1"/>
                </a:solidFill>
              </a:rPr>
              <a:t>I tillegg er det knapper for ‘lag bokmerke’ og ‘gå til bokmerke’</a:t>
            </a:r>
            <a:endParaRPr lang="nb-NO" sz="1200" dirty="0">
              <a:solidFill>
                <a:schemeClr val="tx1"/>
              </a:solidFill>
            </a:endParaRPr>
          </a:p>
        </p:txBody>
      </p:sp>
      <p:cxnSp>
        <p:nvCxnSpPr>
          <p:cNvPr id="20" name="Rett pil 19"/>
          <p:cNvCxnSpPr/>
          <p:nvPr/>
        </p:nvCxnSpPr>
        <p:spPr>
          <a:xfrm flipV="1">
            <a:off x="2528256" y="2589286"/>
            <a:ext cx="819608" cy="37795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Avrundet rektangel 23"/>
          <p:cNvSpPr/>
          <p:nvPr/>
        </p:nvSpPr>
        <p:spPr>
          <a:xfrm>
            <a:off x="2672737" y="2364697"/>
            <a:ext cx="1532021" cy="22458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91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Additional (child) waypoints</a:t>
            </a: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1" y="1742641"/>
            <a:ext cx="6000601" cy="3867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7" y="4060667"/>
            <a:ext cx="4673254" cy="2634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Avrundet rektangel 16"/>
          <p:cNvSpPr/>
          <p:nvPr/>
        </p:nvSpPr>
        <p:spPr>
          <a:xfrm>
            <a:off x="155575" y="1749626"/>
            <a:ext cx="2592307" cy="1440160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100" b="1" smtClean="0">
                <a:solidFill>
                  <a:schemeClr val="tx1"/>
                </a:solidFill>
              </a:rPr>
              <a:t>Waypoints typer:</a:t>
            </a:r>
          </a:p>
          <a:p>
            <a:endParaRPr lang="nb-NO" sz="1100" smtClean="0">
              <a:solidFill>
                <a:schemeClr val="tx1"/>
              </a:solidFill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nb-NO" sz="1100" smtClean="0">
                <a:solidFill>
                  <a:schemeClr val="tx1"/>
                </a:solidFill>
              </a:rPr>
              <a:t>Final Location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nb-NO" sz="1100" smtClean="0">
                <a:solidFill>
                  <a:schemeClr val="tx1"/>
                </a:solidFill>
              </a:rPr>
              <a:t>Parking Area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nb-NO" sz="1100" smtClean="0">
                <a:solidFill>
                  <a:schemeClr val="tx1"/>
                </a:solidFill>
              </a:rPr>
              <a:t>Question to Answer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nb-NO" sz="1100" smtClean="0">
                <a:solidFill>
                  <a:schemeClr val="tx1"/>
                </a:solidFill>
              </a:rPr>
              <a:t>Stages of a Multicache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nb-NO" sz="1100" smtClean="0">
                <a:solidFill>
                  <a:schemeClr val="tx1"/>
                </a:solidFill>
              </a:rPr>
              <a:t>Trailhead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nb-NO" sz="1100" smtClean="0">
                <a:solidFill>
                  <a:schemeClr val="tx1"/>
                </a:solidFill>
              </a:rPr>
              <a:t>Reference Point</a:t>
            </a:r>
            <a:endParaRPr lang="nb-NO" sz="1100">
              <a:solidFill>
                <a:schemeClr val="tx1"/>
              </a:solidFill>
            </a:endParaRPr>
          </a:p>
        </p:txBody>
      </p:sp>
      <p:sp>
        <p:nvSpPr>
          <p:cNvPr id="7" name="TekstSylinder 6"/>
          <p:cNvSpPr txBox="1"/>
          <p:nvPr/>
        </p:nvSpPr>
        <p:spPr>
          <a:xfrm>
            <a:off x="4724284" y="5661745"/>
            <a:ext cx="44498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200" b="1" smtClean="0"/>
              <a:t>Waypoints</a:t>
            </a:r>
            <a:endParaRPr lang="nb-NO" sz="1200" b="1"/>
          </a:p>
          <a:p>
            <a:pPr marL="171450" indent="-171450">
              <a:buFont typeface="Arial" pitchFamily="34" charset="0"/>
              <a:buChar char="•"/>
            </a:pPr>
            <a:r>
              <a:rPr lang="nb-NO" sz="1200" smtClean="0"/>
              <a:t>kan være publisert av cacheeier  eller definert av brukeren.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nb-NO" sz="1200" smtClean="0"/>
              <a:t>kan sendes til GPS, (valgfritt)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nb-NO" sz="1200" smtClean="0"/>
              <a:t>Blir vist i kart av enkelte makroer (valgfritt)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nb-NO" sz="1200" smtClean="0"/>
              <a:t>blir vist i ‘Split screen’ sammen med selve cachelokasjonen.</a:t>
            </a:r>
            <a:endParaRPr lang="nb-NO" sz="1200"/>
          </a:p>
        </p:txBody>
      </p:sp>
      <p:sp>
        <p:nvSpPr>
          <p:cNvPr id="20" name="Avrundet rektangel 19"/>
          <p:cNvSpPr/>
          <p:nvPr/>
        </p:nvSpPr>
        <p:spPr>
          <a:xfrm>
            <a:off x="155575" y="3284984"/>
            <a:ext cx="2592307" cy="720080"/>
          </a:xfrm>
          <a:prstGeom prst="roundRect">
            <a:avLst/>
          </a:prstGeom>
          <a:solidFill>
            <a:schemeClr val="accent1">
              <a:alpha val="2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100" smtClean="0">
                <a:solidFill>
                  <a:schemeClr val="tx1"/>
                </a:solidFill>
              </a:rPr>
              <a:t>Standard GSAK oppsett er å vise cachenavnet i </a:t>
            </a:r>
            <a:r>
              <a:rPr lang="nb-NO" sz="1100" b="1" smtClean="0">
                <a:solidFill>
                  <a:schemeClr val="tx1"/>
                </a:solidFill>
              </a:rPr>
              <a:t>fet skrift</a:t>
            </a:r>
            <a:r>
              <a:rPr lang="nb-NO" sz="1100" smtClean="0">
                <a:solidFill>
                  <a:schemeClr val="tx1"/>
                </a:solidFill>
              </a:rPr>
              <a:t> dersom det finnes additional / child waypoints.</a:t>
            </a:r>
            <a:endParaRPr lang="nb-NO" sz="1100">
              <a:solidFill>
                <a:schemeClr val="tx1"/>
              </a:solidFill>
            </a:endParaRPr>
          </a:p>
        </p:txBody>
      </p:sp>
      <p:cxnSp>
        <p:nvCxnSpPr>
          <p:cNvPr id="21" name="Rett pil 20"/>
          <p:cNvCxnSpPr>
            <a:stCxn id="20" idx="3"/>
          </p:cNvCxnSpPr>
          <p:nvPr/>
        </p:nvCxnSpPr>
        <p:spPr>
          <a:xfrm flipV="1">
            <a:off x="2747882" y="3068960"/>
            <a:ext cx="2976246" cy="57606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Rett pil 23"/>
          <p:cNvCxnSpPr>
            <a:stCxn id="20" idx="3"/>
          </p:cNvCxnSpPr>
          <p:nvPr/>
        </p:nvCxnSpPr>
        <p:spPr>
          <a:xfrm flipV="1">
            <a:off x="2747882" y="3336758"/>
            <a:ext cx="2971129" cy="30826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Rett pil 26"/>
          <p:cNvCxnSpPr>
            <a:stCxn id="20" idx="3"/>
          </p:cNvCxnSpPr>
          <p:nvPr/>
        </p:nvCxnSpPr>
        <p:spPr>
          <a:xfrm>
            <a:off x="2747882" y="3645024"/>
            <a:ext cx="2995192" cy="5268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Rett pil 31"/>
          <p:cNvCxnSpPr>
            <a:stCxn id="20" idx="3"/>
          </p:cNvCxnSpPr>
          <p:nvPr/>
        </p:nvCxnSpPr>
        <p:spPr>
          <a:xfrm>
            <a:off x="2747882" y="3645024"/>
            <a:ext cx="2979150" cy="413629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B724B-4E83-4E05-840A-FBB43F7A8AD6}" type="slidenum">
              <a:rPr lang="fr-FR" smtClean="0"/>
              <a:pPr>
                <a:defRPr/>
              </a:pPr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61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Corrected Coordinates</a:t>
            </a: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935559"/>
            <a:ext cx="7392566" cy="3906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kstSylinder 5"/>
          <p:cNvSpPr txBox="1"/>
          <p:nvPr/>
        </p:nvSpPr>
        <p:spPr>
          <a:xfrm>
            <a:off x="460375" y="1700808"/>
            <a:ext cx="631089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mtClean="0"/>
              <a:t>Corrected coordinates: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z="1200" smtClean="0"/>
              <a:t>Overstyrer, men erstatter ikke de originale koordinatene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z="1200" smtClean="0"/>
              <a:t>Blir behandlet som originale ved kopiering til GPS mm.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z="1200" smtClean="0"/>
              <a:t>Blir ikke overskrevet ved ny innlesing av GPX-filer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z="1200" smtClean="0"/>
              <a:t>Ofte brukt for å legge inn koordinater for mysteries og cache-lokasjon for multi-cacher.</a:t>
            </a:r>
          </a:p>
          <a:p>
            <a:endParaRPr lang="nb-NO"/>
          </a:p>
        </p:txBody>
      </p:sp>
      <p:sp>
        <p:nvSpPr>
          <p:cNvPr id="18" name="Avrundet rektangel 17"/>
          <p:cNvSpPr/>
          <p:nvPr/>
        </p:nvSpPr>
        <p:spPr>
          <a:xfrm>
            <a:off x="7245406" y="3157811"/>
            <a:ext cx="1791090" cy="576064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Her legges de endrede koordinatene inn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19" name="Rett pil 18"/>
          <p:cNvCxnSpPr>
            <a:endCxn id="31" idx="3"/>
          </p:cNvCxnSpPr>
          <p:nvPr/>
        </p:nvCxnSpPr>
        <p:spPr>
          <a:xfrm flipH="1">
            <a:off x="6228183" y="3445843"/>
            <a:ext cx="1017224" cy="51094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Avrundet rektangel 30"/>
          <p:cNvSpPr/>
          <p:nvPr/>
        </p:nvSpPr>
        <p:spPr>
          <a:xfrm>
            <a:off x="3898232" y="3598242"/>
            <a:ext cx="2329951" cy="71708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33" name="Avrundet rektangel 32"/>
          <p:cNvSpPr/>
          <p:nvPr/>
        </p:nvSpPr>
        <p:spPr>
          <a:xfrm>
            <a:off x="7245406" y="4315326"/>
            <a:ext cx="1791090" cy="721894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Her vises de nye koordinatene i en del formater, samt avstand fra original.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34" name="Avrundet rektangel 33"/>
          <p:cNvSpPr/>
          <p:nvPr/>
        </p:nvSpPr>
        <p:spPr>
          <a:xfrm>
            <a:off x="3898232" y="4320136"/>
            <a:ext cx="2329951" cy="71708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37" name="Rett pil 36"/>
          <p:cNvCxnSpPr>
            <a:stCxn id="33" idx="1"/>
          </p:cNvCxnSpPr>
          <p:nvPr/>
        </p:nvCxnSpPr>
        <p:spPr>
          <a:xfrm flipH="1">
            <a:off x="6228183" y="4676273"/>
            <a:ext cx="1017223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" name="Avrundet rektangel 39"/>
          <p:cNvSpPr/>
          <p:nvPr/>
        </p:nvSpPr>
        <p:spPr>
          <a:xfrm>
            <a:off x="3898231" y="5445223"/>
            <a:ext cx="2390273" cy="74702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42" name="Avrundet rektangel 41"/>
          <p:cNvSpPr/>
          <p:nvPr/>
        </p:nvSpPr>
        <p:spPr>
          <a:xfrm>
            <a:off x="7245407" y="5517232"/>
            <a:ext cx="1791090" cy="721894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Her vises de originale koordinatene i en del formater.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43" name="Rett pil 42"/>
          <p:cNvCxnSpPr/>
          <p:nvPr/>
        </p:nvCxnSpPr>
        <p:spPr>
          <a:xfrm flipH="1">
            <a:off x="6288504" y="5878179"/>
            <a:ext cx="956902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6" name="Avrundet rektangel 45"/>
          <p:cNvSpPr/>
          <p:nvPr/>
        </p:nvSpPr>
        <p:spPr>
          <a:xfrm>
            <a:off x="146792" y="5517232"/>
            <a:ext cx="2247402" cy="1056076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Dobbeltklikk på dette ikonet, eller velg menypunktet ‘Corrected </a:t>
            </a:r>
            <a:r>
              <a:rPr lang="nb-NO" sz="1200">
                <a:solidFill>
                  <a:schemeClr val="tx1"/>
                </a:solidFill>
              </a:rPr>
              <a:t>C</a:t>
            </a:r>
            <a:r>
              <a:rPr lang="nb-NO" sz="1200" smtClean="0">
                <a:solidFill>
                  <a:schemeClr val="tx1"/>
                </a:solidFill>
              </a:rPr>
              <a:t>oordinates’ for å åpne dialogboksen som er vist her.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47" name="Rett pil 46"/>
          <p:cNvCxnSpPr>
            <a:stCxn id="46" idx="0"/>
          </p:cNvCxnSpPr>
          <p:nvPr/>
        </p:nvCxnSpPr>
        <p:spPr>
          <a:xfrm flipH="1" flipV="1">
            <a:off x="1074821" y="4764505"/>
            <a:ext cx="195672" cy="752727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953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63" y="1700808"/>
            <a:ext cx="7012012" cy="4495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Notes</a:t>
            </a: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18" name="Avrundet rektangel 17"/>
          <p:cNvSpPr/>
          <p:nvPr/>
        </p:nvSpPr>
        <p:spPr>
          <a:xfrm>
            <a:off x="6418311" y="1700808"/>
            <a:ext cx="2182707" cy="1411913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Her kan man legge informasjon man ønsker å beholde. For eksempel hvordan man løste oppgaven.</a:t>
            </a:r>
          </a:p>
          <a:p>
            <a:r>
              <a:rPr lang="nb-NO" sz="1200" smtClean="0">
                <a:solidFill>
                  <a:schemeClr val="tx1"/>
                </a:solidFill>
              </a:rPr>
              <a:t>Denne teksten blir også sendt til GPS som første logg (for GPSer som støtter dette)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42" name="Avrundet rektangel 41"/>
          <p:cNvSpPr/>
          <p:nvPr/>
        </p:nvSpPr>
        <p:spPr>
          <a:xfrm>
            <a:off x="6516214" y="3212976"/>
            <a:ext cx="2084804" cy="1044116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Her kan man legge inn loggtekst som man enkelt kan poste til gc.com, men ny API-løsning gjør denne egentlig overflødig.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43" name="Rett pil 42"/>
          <p:cNvCxnSpPr>
            <a:stCxn id="18" idx="1"/>
          </p:cNvCxnSpPr>
          <p:nvPr/>
        </p:nvCxnSpPr>
        <p:spPr>
          <a:xfrm flipH="1">
            <a:off x="4908884" y="2406765"/>
            <a:ext cx="1509427" cy="46477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B724B-4E83-4E05-840A-FBB43F7A8AD6}" type="slidenum">
              <a:rPr lang="fr-FR" smtClean="0"/>
              <a:pPr>
                <a:defRPr/>
              </a:pPr>
              <a:t>22</a:t>
            </a:fld>
            <a:endParaRPr lang="fr-FR"/>
          </a:p>
        </p:txBody>
      </p:sp>
      <p:cxnSp>
        <p:nvCxnSpPr>
          <p:cNvPr id="30" name="Rett pil 29"/>
          <p:cNvCxnSpPr>
            <a:stCxn id="42" idx="1"/>
          </p:cNvCxnSpPr>
          <p:nvPr/>
        </p:nvCxnSpPr>
        <p:spPr>
          <a:xfrm flipH="1">
            <a:off x="4880248" y="3735034"/>
            <a:ext cx="1635966" cy="52205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Avrundet rektangel 34"/>
          <p:cNvSpPr/>
          <p:nvPr/>
        </p:nvSpPr>
        <p:spPr>
          <a:xfrm>
            <a:off x="155574" y="5990185"/>
            <a:ext cx="1896146" cy="723611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Dobbeltklikk på ikonet (eller det blanke feltet) for å få opp Notatvinduet.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36" name="Rett pil 35"/>
          <p:cNvCxnSpPr>
            <a:stCxn id="35" idx="0"/>
          </p:cNvCxnSpPr>
          <p:nvPr/>
        </p:nvCxnSpPr>
        <p:spPr>
          <a:xfrm flipV="1">
            <a:off x="1103647" y="5077328"/>
            <a:ext cx="171700" cy="912857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Avrundet rektangel 44"/>
          <p:cNvSpPr/>
          <p:nvPr/>
        </p:nvSpPr>
        <p:spPr>
          <a:xfrm>
            <a:off x="6516214" y="4509120"/>
            <a:ext cx="2592290" cy="2088232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buFont typeface="Arial" pitchFamily="34" charset="0"/>
              <a:buChar char="•"/>
            </a:pPr>
            <a:r>
              <a:rPr lang="nb-NO" sz="1200" b="1" smtClean="0">
                <a:solidFill>
                  <a:schemeClr val="tx1"/>
                </a:solidFill>
              </a:rPr>
              <a:t>Notater kan bestå av tekst og HTML.</a:t>
            </a:r>
          </a:p>
          <a:p>
            <a:pPr marL="171450" indent="-171450">
              <a:buFont typeface="Arial" pitchFamily="34" charset="0"/>
              <a:buChar char="•"/>
            </a:pPr>
            <a:endParaRPr lang="nb-NO" sz="1200" b="1" smtClean="0">
              <a:solidFill>
                <a:schemeClr val="tx1"/>
              </a:solidFill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nb-NO" sz="1200" b="1" smtClean="0">
                <a:solidFill>
                  <a:schemeClr val="tx1"/>
                </a:solidFill>
              </a:rPr>
              <a:t>Bilder kan legges til som notat.</a:t>
            </a:r>
          </a:p>
          <a:p>
            <a:pPr marL="171450" indent="-171450">
              <a:buFont typeface="Arial" pitchFamily="34" charset="0"/>
              <a:buChar char="•"/>
            </a:pPr>
            <a:endParaRPr lang="nb-NO" sz="1200" b="1" smtClean="0">
              <a:solidFill>
                <a:schemeClr val="tx1"/>
              </a:solidFill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nb-NO" sz="1200" b="1" smtClean="0">
                <a:solidFill>
                  <a:schemeClr val="tx1"/>
                </a:solidFill>
              </a:rPr>
              <a:t>Halvautomatisk logging ved hjelp av makro (benytt heller API for logging)</a:t>
            </a:r>
            <a:endParaRPr lang="nb-NO" sz="12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22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Litt teknisk....</a:t>
            </a:r>
            <a:b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fr-FR" sz="22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Men ikke så veldig </a:t>
            </a:r>
            <a:r>
              <a:rPr lang="fr-FR" sz="220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itchFamily="2" charset="2"/>
              </a:rPr>
              <a:t></a:t>
            </a:r>
            <a:endParaRPr lang="fr-FR" sz="220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8" name="TekstSylinder 7"/>
          <p:cNvSpPr txBox="1"/>
          <p:nvPr/>
        </p:nvSpPr>
        <p:spPr>
          <a:xfrm>
            <a:off x="142255" y="2204864"/>
            <a:ext cx="838621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b="1" dirty="0" smtClean="0"/>
              <a:t>Database – En samling av data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dirty="0" smtClean="0"/>
              <a:t>Cacher, Benchmarks, TravelBugs, etc.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dirty="0" smtClean="0"/>
              <a:t>‘</a:t>
            </a:r>
            <a:r>
              <a:rPr lang="nb-NO" dirty="0"/>
              <a:t>R</a:t>
            </a:r>
            <a:r>
              <a:rPr lang="nb-NO" dirty="0" smtClean="0"/>
              <a:t>ecords’ (rader) av ‘Fields’ (kolonner)  *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dirty="0" smtClean="0"/>
              <a:t>Vanligvis fylt inn fra GPX-filer, men man kan også taste selv…</a:t>
            </a:r>
          </a:p>
          <a:p>
            <a:endParaRPr lang="nb-NO" dirty="0"/>
          </a:p>
          <a:p>
            <a:r>
              <a:rPr lang="nb-NO" b="1" dirty="0" smtClean="0"/>
              <a:t>View – Et utvalg kolonner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dirty="0" smtClean="0"/>
              <a:t>Hvilke kolonner skal vises?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dirty="0" smtClean="0"/>
              <a:t>Hvordan skal de vises?</a:t>
            </a:r>
          </a:p>
          <a:p>
            <a:pPr marL="285750" indent="-285750">
              <a:buFont typeface="Arial" pitchFamily="34" charset="0"/>
              <a:buChar char="•"/>
            </a:pPr>
            <a:endParaRPr lang="nb-NO" dirty="0"/>
          </a:p>
          <a:p>
            <a:r>
              <a:rPr lang="nb-NO" b="1" dirty="0" smtClean="0"/>
              <a:t>Filter – Hvilke cacher skal vi se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dirty="0" smtClean="0"/>
              <a:t>Vi kan filtrere ved hjelp av dialogboks, kartutsnitt eller ved å skrive SQL.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dirty="0" smtClean="0"/>
              <a:t>Eller søke ved GC-koder eller cachenavn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dirty="0" smtClean="0"/>
              <a:t>De fleste handlinger utføres bare på de cacher som er i gjeldende filter.</a:t>
            </a:r>
            <a:endParaRPr lang="nb-NO" dirty="0"/>
          </a:p>
        </p:txBody>
      </p:sp>
      <p:sp>
        <p:nvSpPr>
          <p:cNvPr id="9" name="TekstSylinder 8"/>
          <p:cNvSpPr txBox="1"/>
          <p:nvPr/>
        </p:nvSpPr>
        <p:spPr>
          <a:xfrm>
            <a:off x="172887" y="5970191"/>
            <a:ext cx="85887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200" dirty="0" smtClean="0"/>
              <a:t>*) Records, Fields - Tenk på telefonkatalogen som en database:</a:t>
            </a:r>
          </a:p>
          <a:p>
            <a:r>
              <a:rPr lang="nb-NO" sz="1200" dirty="0" smtClean="0"/>
              <a:t>Her er hver abonnent en ‘record’ (row), og hvert element som kan knyttes til abonnenten er et ‘field’ (kolonne). En typisk telefonabonnent har vanligvis verdier i kolonnene for navn, telefonnummer, gateadresse, postnummer osv., osv..</a:t>
            </a:r>
          </a:p>
          <a:p>
            <a:r>
              <a:rPr lang="nb-NO" sz="1200" dirty="0" smtClean="0"/>
              <a:t>Tenk så at vi ikke snakker om telefonabonnenter, men om cacher… </a:t>
            </a:r>
            <a:r>
              <a:rPr lang="nb-NO" sz="1200" dirty="0" smtClean="0">
                <a:sym typeface="Wingdings" pitchFamily="2" charset="2"/>
              </a:rPr>
              <a:t></a:t>
            </a:r>
            <a:endParaRPr lang="nb-NO" sz="12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67578"/>
            <a:ext cx="6732587" cy="40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Avrundet rektangel 25"/>
          <p:cNvSpPr/>
          <p:nvPr/>
        </p:nvSpPr>
        <p:spPr>
          <a:xfrm>
            <a:off x="2727157" y="1740568"/>
            <a:ext cx="1532021" cy="44917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27" name="Avrundet rektangel 26"/>
          <p:cNvSpPr/>
          <p:nvPr/>
        </p:nvSpPr>
        <p:spPr>
          <a:xfrm>
            <a:off x="4259178" y="1748590"/>
            <a:ext cx="1034717" cy="45091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28" name="Avrundet rektangel 27"/>
          <p:cNvSpPr/>
          <p:nvPr/>
        </p:nvSpPr>
        <p:spPr>
          <a:xfrm>
            <a:off x="6349988" y="1735469"/>
            <a:ext cx="1034717" cy="45427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946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Visninger (views)</a:t>
            </a:r>
            <a:endParaRPr lang="fr-FR" sz="220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03" y="1700808"/>
            <a:ext cx="7299135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Rett linje 7"/>
          <p:cNvCxnSpPr/>
          <p:nvPr/>
        </p:nvCxnSpPr>
        <p:spPr>
          <a:xfrm>
            <a:off x="4332820" y="2662336"/>
            <a:ext cx="0" cy="21602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Avrundet rektangel 15"/>
          <p:cNvSpPr/>
          <p:nvPr/>
        </p:nvSpPr>
        <p:spPr>
          <a:xfrm>
            <a:off x="6588227" y="1772816"/>
            <a:ext cx="2470736" cy="504055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Dra skillelinjen til høyre/venstre for å endre bredde.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17" name="Rett pil 16"/>
          <p:cNvCxnSpPr>
            <a:stCxn id="16" idx="1"/>
          </p:cNvCxnSpPr>
          <p:nvPr/>
        </p:nvCxnSpPr>
        <p:spPr>
          <a:xfrm flipH="1">
            <a:off x="4355433" y="2024844"/>
            <a:ext cx="2232794" cy="742419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Avrundet rektangel 18"/>
          <p:cNvSpPr/>
          <p:nvPr/>
        </p:nvSpPr>
        <p:spPr>
          <a:xfrm>
            <a:off x="6588227" y="2626332"/>
            <a:ext cx="2470736" cy="504055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Dra overskriftene til høyre/venstre for å endre kolonne-rekkefølge.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20" name="Rett pil 19"/>
          <p:cNvCxnSpPr>
            <a:stCxn id="19" idx="1"/>
          </p:cNvCxnSpPr>
          <p:nvPr/>
        </p:nvCxnSpPr>
        <p:spPr>
          <a:xfrm flipH="1" flipV="1">
            <a:off x="6156177" y="2875275"/>
            <a:ext cx="432050" cy="308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Avrundet rektangel 23"/>
          <p:cNvSpPr/>
          <p:nvPr/>
        </p:nvSpPr>
        <p:spPr>
          <a:xfrm>
            <a:off x="6588225" y="3501008"/>
            <a:ext cx="2470738" cy="504055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Høyreklikk på overskrift for å endre navn på, eller fjerne kolonne.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27" name="Rett pil 26"/>
          <p:cNvCxnSpPr/>
          <p:nvPr/>
        </p:nvCxnSpPr>
        <p:spPr>
          <a:xfrm flipH="1" flipV="1">
            <a:off x="5580112" y="2770348"/>
            <a:ext cx="1008114" cy="87467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Avrundet rektangel 32"/>
          <p:cNvSpPr/>
          <p:nvPr/>
        </p:nvSpPr>
        <p:spPr>
          <a:xfrm>
            <a:off x="1251611" y="2742546"/>
            <a:ext cx="1656184" cy="21602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34" name="Avrundet rektangel 33"/>
          <p:cNvSpPr/>
          <p:nvPr/>
        </p:nvSpPr>
        <p:spPr>
          <a:xfrm>
            <a:off x="6588225" y="4293096"/>
            <a:ext cx="2470738" cy="504055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Velg menypunkt ‘Add/remove…’ for å legge til andre kolonner.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35" name="Rett pil 34"/>
          <p:cNvCxnSpPr>
            <a:stCxn id="34" idx="1"/>
          </p:cNvCxnSpPr>
          <p:nvPr/>
        </p:nvCxnSpPr>
        <p:spPr>
          <a:xfrm flipH="1" flipV="1">
            <a:off x="2907796" y="2878360"/>
            <a:ext cx="3680429" cy="166676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TekstSylinder 35"/>
          <p:cNvSpPr txBox="1"/>
          <p:nvPr/>
        </p:nvSpPr>
        <p:spPr>
          <a:xfrm>
            <a:off x="49803" y="5661248"/>
            <a:ext cx="869866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mtClean="0"/>
              <a:t>Visninger: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z="1200" smtClean="0"/>
              <a:t>Forskjellige visninger kan lagres og deretter velges fra en nedtrekksmeny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z="1200" smtClean="0"/>
              <a:t>En visning definerer hvilke felt, samt rekkefølge og bredde på hvert av dem.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z="1200" smtClean="0"/>
              <a:t>Visninger kan være bredere enn det som vises på skjermen, i så fall kommer det et rullefelt nederst i bildet.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z="1200" smtClean="0"/>
              <a:t>Første kolonne kan låses på plass så den alltid vises selv om man ruller til høyre.</a:t>
            </a:r>
            <a:endParaRPr lang="nb-NO" sz="1200"/>
          </a:p>
        </p:txBody>
      </p:sp>
    </p:spTree>
    <p:extLst>
      <p:ext uri="{BB962C8B-B14F-4D97-AF65-F5344CB8AC3E}">
        <p14:creationId xmlns:p14="http://schemas.microsoft.com/office/powerpoint/2010/main" val="93916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Visninger – Velg kolonner</a:t>
            </a:r>
            <a:endParaRPr lang="fr-FR" sz="220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1988840"/>
            <a:ext cx="7056784" cy="440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04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Visninger – Tilgjengelige kolonner</a:t>
            </a:r>
            <a:endParaRPr lang="fr-FR" sz="220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6" name="TekstSylinder 5"/>
          <p:cNvSpPr txBox="1"/>
          <p:nvPr/>
        </p:nvSpPr>
        <p:spPr>
          <a:xfrm>
            <a:off x="155575" y="1700808"/>
            <a:ext cx="2204450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b="1" i="1" smtClean="0"/>
              <a:t>Avledet fra GPX</a:t>
            </a:r>
          </a:p>
          <a:p>
            <a:endParaRPr lang="nb-NO" sz="1200" b="1"/>
          </a:p>
          <a:p>
            <a:r>
              <a:rPr lang="nb-NO" sz="1200" smtClean="0"/>
              <a:t>Archived/Unavailable </a:t>
            </a:r>
            <a:r>
              <a:rPr lang="nb-NO" sz="1200"/>
              <a:t>(Status)</a:t>
            </a:r>
          </a:p>
          <a:p>
            <a:r>
              <a:rPr lang="nb-NO" sz="1200"/>
              <a:t>Cache Type</a:t>
            </a:r>
          </a:p>
          <a:p>
            <a:r>
              <a:rPr lang="nb-NO" sz="1200"/>
              <a:t>Code</a:t>
            </a:r>
          </a:p>
          <a:p>
            <a:r>
              <a:rPr lang="nb-NO" sz="1200"/>
              <a:t>Container</a:t>
            </a:r>
          </a:p>
          <a:p>
            <a:r>
              <a:rPr lang="nb-NO" sz="1200"/>
              <a:t>Country</a:t>
            </a:r>
          </a:p>
          <a:p>
            <a:r>
              <a:rPr lang="nb-NO" sz="1200"/>
              <a:t>Difficulty</a:t>
            </a:r>
          </a:p>
          <a:p>
            <a:r>
              <a:rPr lang="nb-NO" sz="1200"/>
              <a:t>Favorite Points *</a:t>
            </a:r>
          </a:p>
          <a:p>
            <a:r>
              <a:rPr lang="nb-NO" sz="1200"/>
              <a:t>GC.com Note *</a:t>
            </a:r>
          </a:p>
          <a:p>
            <a:r>
              <a:rPr lang="nb-NO" sz="1200"/>
              <a:t>Guid *</a:t>
            </a:r>
          </a:p>
          <a:p>
            <a:r>
              <a:rPr lang="nb-NO" sz="1200"/>
              <a:t>Hints</a:t>
            </a:r>
          </a:p>
          <a:p>
            <a:r>
              <a:rPr lang="nb-NO" sz="1200"/>
              <a:t>Latitude</a:t>
            </a:r>
          </a:p>
          <a:p>
            <a:r>
              <a:rPr lang="nb-NO" sz="1200"/>
              <a:t>Longitude</a:t>
            </a:r>
          </a:p>
          <a:p>
            <a:r>
              <a:rPr lang="nb-NO" sz="1200"/>
              <a:t>Owner ID</a:t>
            </a:r>
          </a:p>
          <a:p>
            <a:r>
              <a:rPr lang="nb-NO" sz="1200"/>
              <a:t>Owner Name</a:t>
            </a:r>
          </a:p>
          <a:p>
            <a:r>
              <a:rPr lang="nb-NO" sz="1200"/>
              <a:t>Placed By</a:t>
            </a:r>
          </a:p>
          <a:p>
            <a:r>
              <a:rPr lang="nb-NO" sz="1200"/>
              <a:t>Placed Date</a:t>
            </a:r>
          </a:p>
          <a:p>
            <a:r>
              <a:rPr lang="nb-NO" sz="1200"/>
              <a:t>Premium *</a:t>
            </a:r>
          </a:p>
          <a:p>
            <a:r>
              <a:rPr lang="nb-NO" sz="1200"/>
              <a:t>Source</a:t>
            </a:r>
          </a:p>
          <a:p>
            <a:r>
              <a:rPr lang="nb-NO" sz="1200"/>
              <a:t>State</a:t>
            </a:r>
          </a:p>
          <a:p>
            <a:r>
              <a:rPr lang="nb-NO" sz="1200"/>
              <a:t>Terrain</a:t>
            </a:r>
          </a:p>
          <a:p>
            <a:r>
              <a:rPr lang="nb-NO" sz="1200"/>
              <a:t>Travel Bugs</a:t>
            </a:r>
          </a:p>
          <a:p>
            <a:r>
              <a:rPr lang="nb-NO" sz="1200"/>
              <a:t>URL</a:t>
            </a:r>
          </a:p>
          <a:p>
            <a:r>
              <a:rPr lang="nb-NO" sz="1200"/>
              <a:t>Waypoint </a:t>
            </a:r>
            <a:r>
              <a:rPr lang="nb-NO" sz="1200" smtClean="0"/>
              <a:t>Name</a:t>
            </a:r>
            <a:endParaRPr lang="nb-NO"/>
          </a:p>
        </p:txBody>
      </p:sp>
      <p:sp>
        <p:nvSpPr>
          <p:cNvPr id="8" name="TekstSylinder 7"/>
          <p:cNvSpPr txBox="1"/>
          <p:nvPr/>
        </p:nvSpPr>
        <p:spPr>
          <a:xfrm>
            <a:off x="2843808" y="1700808"/>
            <a:ext cx="197842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b="1" i="1" smtClean="0"/>
              <a:t>Administrert av GSAK</a:t>
            </a:r>
            <a:endParaRPr lang="nb-NO" sz="1200" b="1" i="1"/>
          </a:p>
          <a:p>
            <a:endParaRPr lang="nb-NO" sz="1200"/>
          </a:p>
          <a:p>
            <a:r>
              <a:rPr lang="en-US" sz="1200"/>
              <a:t>Bearing</a:t>
            </a:r>
          </a:p>
          <a:p>
            <a:r>
              <a:rPr lang="en-US" sz="1200"/>
              <a:t>Changed Date</a:t>
            </a:r>
          </a:p>
          <a:p>
            <a:r>
              <a:rPr lang="en-US" sz="1200"/>
              <a:t>County</a:t>
            </a:r>
          </a:p>
          <a:p>
            <a:r>
              <a:rPr lang="en-US" sz="1200"/>
              <a:t>Creation Date</a:t>
            </a:r>
          </a:p>
          <a:p>
            <a:r>
              <a:rPr lang="en-US" sz="1200"/>
              <a:t>Date Found By Me</a:t>
            </a:r>
          </a:p>
          <a:p>
            <a:r>
              <a:rPr lang="en-US" sz="1200"/>
              <a:t>Degrees</a:t>
            </a:r>
          </a:p>
          <a:p>
            <a:r>
              <a:rPr lang="en-US" sz="1200"/>
              <a:t>Did Not Find Date</a:t>
            </a:r>
          </a:p>
          <a:p>
            <a:r>
              <a:rPr lang="en-US" sz="1200"/>
              <a:t>Did Not Find Status (DNF)</a:t>
            </a:r>
          </a:p>
          <a:p>
            <a:r>
              <a:rPr lang="en-US" sz="1200"/>
              <a:t>Distance</a:t>
            </a:r>
          </a:p>
          <a:p>
            <a:r>
              <a:rPr lang="en-US" sz="1200"/>
              <a:t>Elevation</a:t>
            </a:r>
          </a:p>
          <a:p>
            <a:r>
              <a:rPr lang="en-US" sz="1200"/>
              <a:t>Found Count</a:t>
            </a:r>
          </a:p>
          <a:p>
            <a:r>
              <a:rPr lang="en-US" sz="1200"/>
              <a:t>Found Status</a:t>
            </a:r>
          </a:p>
          <a:p>
            <a:r>
              <a:rPr lang="en-US" sz="1200"/>
              <a:t>Last Found</a:t>
            </a:r>
          </a:p>
          <a:p>
            <a:r>
              <a:rPr lang="en-US" sz="1200"/>
              <a:t>Last Four Logs</a:t>
            </a:r>
          </a:p>
          <a:p>
            <a:r>
              <a:rPr lang="en-US" sz="1200"/>
              <a:t>Last GPX Update</a:t>
            </a:r>
          </a:p>
          <a:p>
            <a:r>
              <a:rPr lang="en-US" sz="1200"/>
              <a:t>Last Log Date</a:t>
            </a:r>
          </a:p>
          <a:p>
            <a:r>
              <a:rPr lang="en-US" sz="1200"/>
              <a:t>Last User Update</a:t>
            </a:r>
          </a:p>
          <a:p>
            <a:r>
              <a:rPr lang="en-US" sz="1200"/>
              <a:t>Macro Sort</a:t>
            </a:r>
          </a:p>
          <a:p>
            <a:r>
              <a:rPr lang="en-US" sz="1200"/>
              <a:t>Number of Logs</a:t>
            </a:r>
          </a:p>
          <a:p>
            <a:r>
              <a:rPr lang="en-US" sz="1200"/>
              <a:t>Resolution</a:t>
            </a:r>
          </a:p>
          <a:p>
            <a:r>
              <a:rPr lang="en-US" sz="1200"/>
              <a:t>Row Number</a:t>
            </a:r>
          </a:p>
          <a:p>
            <a:r>
              <a:rPr lang="en-US" sz="1200"/>
              <a:t>Smart </a:t>
            </a:r>
            <a:r>
              <a:rPr lang="en-US" sz="1200" smtClean="0"/>
              <a:t>Name</a:t>
            </a:r>
            <a:endParaRPr lang="en-US" sz="1200"/>
          </a:p>
        </p:txBody>
      </p:sp>
      <p:sp>
        <p:nvSpPr>
          <p:cNvPr id="9" name="TekstSylinder 8"/>
          <p:cNvSpPr txBox="1"/>
          <p:nvPr/>
        </p:nvSpPr>
        <p:spPr>
          <a:xfrm>
            <a:off x="5364088" y="1709174"/>
            <a:ext cx="365632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b="1" i="1" smtClean="0"/>
              <a:t>Administrert av brukeren</a:t>
            </a:r>
            <a:endParaRPr lang="nb-NO" sz="1200" b="1" i="1"/>
          </a:p>
          <a:p>
            <a:endParaRPr lang="nb-NO" sz="1200"/>
          </a:p>
          <a:p>
            <a:r>
              <a:rPr lang="nb-NO" sz="1200"/>
              <a:t>Corrected Coordinates Indicator</a:t>
            </a:r>
          </a:p>
          <a:p>
            <a:r>
              <a:rPr lang="nb-NO" sz="1200"/>
              <a:t>Data Lock</a:t>
            </a:r>
          </a:p>
          <a:p>
            <a:r>
              <a:rPr lang="nb-NO" sz="1200"/>
              <a:t>Notes</a:t>
            </a:r>
          </a:p>
          <a:p>
            <a:r>
              <a:rPr lang="nb-NO" sz="1200"/>
              <a:t>User Data</a:t>
            </a:r>
          </a:p>
          <a:p>
            <a:r>
              <a:rPr lang="nb-NO" sz="1200"/>
              <a:t>User Data 2</a:t>
            </a:r>
          </a:p>
          <a:p>
            <a:r>
              <a:rPr lang="nb-NO" sz="1200"/>
              <a:t>User Data 3</a:t>
            </a:r>
          </a:p>
          <a:p>
            <a:r>
              <a:rPr lang="nb-NO" sz="1200"/>
              <a:t>User Data 4</a:t>
            </a:r>
          </a:p>
          <a:p>
            <a:r>
              <a:rPr lang="nb-NO" sz="1200"/>
              <a:t>User Flag</a:t>
            </a:r>
          </a:p>
          <a:p>
            <a:r>
              <a:rPr lang="nb-NO" sz="1200"/>
              <a:t>User Sort</a:t>
            </a:r>
          </a:p>
          <a:p>
            <a:r>
              <a:rPr lang="nb-NO" sz="1200"/>
              <a:t>Watch </a:t>
            </a:r>
            <a:r>
              <a:rPr lang="nb-NO" sz="1200" smtClean="0"/>
              <a:t>Status</a:t>
            </a:r>
          </a:p>
          <a:p>
            <a:endParaRPr lang="nb-NO" sz="1200"/>
          </a:p>
          <a:p>
            <a:r>
              <a:rPr lang="nb-NO" sz="1200" i="1" smtClean="0"/>
              <a:t>I tillegg kan vi legge til såkalte ‘Custom </a:t>
            </a:r>
            <a:r>
              <a:rPr lang="nb-NO" sz="1200" i="1"/>
              <a:t>Data </a:t>
            </a:r>
            <a:r>
              <a:rPr lang="nb-NO" sz="1200" i="1" smtClean="0"/>
              <a:t>fields’ </a:t>
            </a:r>
          </a:p>
          <a:p>
            <a:r>
              <a:rPr lang="nb-NO" sz="1200" i="1" smtClean="0"/>
              <a:t>som vi kan benytte helt fritt.</a:t>
            </a:r>
            <a:endParaRPr lang="nb-NO" sz="1200"/>
          </a:p>
        </p:txBody>
      </p:sp>
      <p:sp>
        <p:nvSpPr>
          <p:cNvPr id="10" name="TekstSylinder 9"/>
          <p:cNvSpPr txBox="1"/>
          <p:nvPr/>
        </p:nvSpPr>
        <p:spPr>
          <a:xfrm>
            <a:off x="4698529" y="5948124"/>
            <a:ext cx="35837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nb-NO" sz="1200" smtClean="0"/>
          </a:p>
          <a:p>
            <a:r>
              <a:rPr lang="nb-NO" sz="1200" i="1" smtClean="0"/>
              <a:t>*)  Bare tilgjengelig dersom data er hentet via API.</a:t>
            </a:r>
            <a:endParaRPr lang="nb-NO" sz="1200"/>
          </a:p>
        </p:txBody>
      </p:sp>
    </p:spTree>
    <p:extLst>
      <p:ext uri="{BB962C8B-B14F-4D97-AF65-F5344CB8AC3E}">
        <p14:creationId xmlns:p14="http://schemas.microsoft.com/office/powerpoint/2010/main" val="811769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Filter</a:t>
            </a:r>
            <a:endParaRPr lang="fr-FR" sz="220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772816"/>
            <a:ext cx="6861078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Avrundet rektangel 11"/>
          <p:cNvSpPr/>
          <p:nvPr/>
        </p:nvSpPr>
        <p:spPr>
          <a:xfrm>
            <a:off x="1403648" y="2939068"/>
            <a:ext cx="1656184" cy="273908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Klikk for å fjerne filter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13" name="Rett pil 12"/>
          <p:cNvCxnSpPr/>
          <p:nvPr/>
        </p:nvCxnSpPr>
        <p:spPr>
          <a:xfrm flipH="1" flipV="1">
            <a:off x="899593" y="2276872"/>
            <a:ext cx="504055" cy="79915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Avrundet rektangel 15"/>
          <p:cNvSpPr/>
          <p:nvPr/>
        </p:nvSpPr>
        <p:spPr>
          <a:xfrm>
            <a:off x="1405535" y="3365376"/>
            <a:ext cx="1656184" cy="273908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Klikk for å sette et filter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17" name="Rett pil 16"/>
          <p:cNvCxnSpPr/>
          <p:nvPr/>
        </p:nvCxnSpPr>
        <p:spPr>
          <a:xfrm flipH="1" flipV="1">
            <a:off x="683568" y="2276872"/>
            <a:ext cx="721968" cy="122545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Avrundet rektangel 18"/>
          <p:cNvSpPr/>
          <p:nvPr/>
        </p:nvSpPr>
        <p:spPr>
          <a:xfrm>
            <a:off x="1403648" y="3947180"/>
            <a:ext cx="1656184" cy="273908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Viser gjeldende filter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20" name="Rett pil 19"/>
          <p:cNvCxnSpPr>
            <a:stCxn id="19" idx="1"/>
          </p:cNvCxnSpPr>
          <p:nvPr/>
        </p:nvCxnSpPr>
        <p:spPr>
          <a:xfrm flipH="1">
            <a:off x="752309" y="4084134"/>
            <a:ext cx="651339" cy="120976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Avrundet rektangel 22"/>
          <p:cNvSpPr/>
          <p:nvPr/>
        </p:nvSpPr>
        <p:spPr>
          <a:xfrm>
            <a:off x="235732" y="5293895"/>
            <a:ext cx="1058887" cy="16042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25" name="Avrundet rektangel 24"/>
          <p:cNvSpPr/>
          <p:nvPr/>
        </p:nvSpPr>
        <p:spPr>
          <a:xfrm>
            <a:off x="1619672" y="5295819"/>
            <a:ext cx="1296144" cy="15849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27" name="Avrundet rektangel 26"/>
          <p:cNvSpPr/>
          <p:nvPr/>
        </p:nvSpPr>
        <p:spPr>
          <a:xfrm>
            <a:off x="1405536" y="4373488"/>
            <a:ext cx="1656184" cy="273908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Info om aktivt filter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28" name="Rett pil 27"/>
          <p:cNvCxnSpPr>
            <a:stCxn id="27" idx="2"/>
          </p:cNvCxnSpPr>
          <p:nvPr/>
        </p:nvCxnSpPr>
        <p:spPr>
          <a:xfrm>
            <a:off x="2233628" y="4647396"/>
            <a:ext cx="34116" cy="646499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Avrundet rektangel 30"/>
          <p:cNvSpPr/>
          <p:nvPr/>
        </p:nvSpPr>
        <p:spPr>
          <a:xfrm>
            <a:off x="4697614" y="3130261"/>
            <a:ext cx="2898721" cy="576064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Nedtrekksmeny for valg av eksisterende filter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32" name="Avrundet rektangel 31"/>
          <p:cNvSpPr/>
          <p:nvPr/>
        </p:nvSpPr>
        <p:spPr>
          <a:xfrm>
            <a:off x="4139952" y="2517950"/>
            <a:ext cx="1152128" cy="15849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33" name="Rett pil 32"/>
          <p:cNvCxnSpPr/>
          <p:nvPr/>
        </p:nvCxnSpPr>
        <p:spPr>
          <a:xfrm flipH="1" flipV="1">
            <a:off x="4697615" y="2676447"/>
            <a:ext cx="414046" cy="45381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Avrundet rektangel 35"/>
          <p:cNvSpPr/>
          <p:nvPr/>
        </p:nvSpPr>
        <p:spPr>
          <a:xfrm>
            <a:off x="4697614" y="3947181"/>
            <a:ext cx="2898722" cy="1023464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b="1" smtClean="0">
                <a:solidFill>
                  <a:schemeClr val="tx1"/>
                </a:solidFill>
              </a:rPr>
              <a:t>Antall:</a:t>
            </a:r>
          </a:p>
          <a:p>
            <a:pPr marL="171450" indent="-171450">
              <a:buFont typeface="Arial" charset="0"/>
              <a:buChar char="•"/>
            </a:pPr>
            <a:r>
              <a:rPr lang="nb-NO" sz="1200" smtClean="0">
                <a:solidFill>
                  <a:srgbClr val="FFFF00"/>
                </a:solidFill>
              </a:rPr>
              <a:t>Gule - Funnet</a:t>
            </a:r>
          </a:p>
          <a:p>
            <a:pPr marL="171450" indent="-171450">
              <a:buFont typeface="Arial" charset="0"/>
              <a:buChar char="•"/>
            </a:pPr>
            <a:r>
              <a:rPr lang="nb-NO" sz="1200" smtClean="0">
                <a:solidFill>
                  <a:schemeClr val="bg1"/>
                </a:solidFill>
              </a:rPr>
              <a:t>Hvite - Ikke funnet</a:t>
            </a:r>
          </a:p>
          <a:p>
            <a:pPr marL="171450" indent="-171450">
              <a:buFont typeface="Arial" charset="0"/>
              <a:buChar char="•"/>
            </a:pPr>
            <a:r>
              <a:rPr lang="nb-NO" sz="1200" smtClean="0">
                <a:solidFill>
                  <a:srgbClr val="FF0000"/>
                </a:solidFill>
              </a:rPr>
              <a:t>Røde – Arkiverte/ikke tilgjengelige</a:t>
            </a:r>
          </a:p>
          <a:p>
            <a:pPr marL="171450" indent="-171450">
              <a:buFont typeface="Arial" charset="0"/>
              <a:buChar char="•"/>
            </a:pPr>
            <a:r>
              <a:rPr lang="nb-NO" sz="1200" smtClean="0">
                <a:solidFill>
                  <a:srgbClr val="00B050"/>
                </a:solidFill>
              </a:rPr>
              <a:t>Grønne - Dine</a:t>
            </a:r>
            <a:endParaRPr lang="nb-NO" sz="1200">
              <a:solidFill>
                <a:srgbClr val="00B050"/>
              </a:solidFill>
            </a:endParaRPr>
          </a:p>
        </p:txBody>
      </p:sp>
      <p:cxnSp>
        <p:nvCxnSpPr>
          <p:cNvPr id="24" name="Rett pil 23"/>
          <p:cNvCxnSpPr/>
          <p:nvPr/>
        </p:nvCxnSpPr>
        <p:spPr>
          <a:xfrm flipH="1">
            <a:off x="5147665" y="4970645"/>
            <a:ext cx="144415" cy="32325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Avrundet rektangel 25"/>
          <p:cNvSpPr/>
          <p:nvPr/>
        </p:nvSpPr>
        <p:spPr>
          <a:xfrm>
            <a:off x="4283968" y="5295819"/>
            <a:ext cx="1296144" cy="15849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21" name="TekstSylinder 20"/>
          <p:cNvSpPr txBox="1"/>
          <p:nvPr/>
        </p:nvSpPr>
        <p:spPr>
          <a:xfrm>
            <a:off x="899593" y="5805264"/>
            <a:ext cx="48338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Mange filter kan settes opp og velges fra nedtrekksmeny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De fleste filter kan lages ved å bruke en enkel grafisk dialog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Avanserte filter kan lages ved å bruke SQLite «WHERE» uttrykk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De fleste operasjoner i GSAK gjøres på cacher i aktivt filter</a:t>
            </a:r>
            <a:endParaRPr lang="nb-NO" sz="1200" dirty="0"/>
          </a:p>
        </p:txBody>
      </p:sp>
    </p:spTree>
    <p:extLst>
      <p:ext uri="{BB962C8B-B14F-4D97-AF65-F5344CB8AC3E}">
        <p14:creationId xmlns:p14="http://schemas.microsoft.com/office/powerpoint/2010/main" val="1200449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Filter – ‘General’ tab</a:t>
            </a:r>
            <a:endParaRPr lang="fr-FR" sz="220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689" y="1834842"/>
            <a:ext cx="4315222" cy="4788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Avrundet rektangel 28"/>
          <p:cNvSpPr/>
          <p:nvPr/>
        </p:nvSpPr>
        <p:spPr>
          <a:xfrm>
            <a:off x="7524328" y="2650667"/>
            <a:ext cx="1477578" cy="664750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Hele filteret kan reverseres (gjøres motsatt)</a:t>
            </a:r>
            <a:endParaRPr lang="nb-NO" sz="1200">
              <a:solidFill>
                <a:schemeClr val="tx1"/>
              </a:solidFill>
            </a:endParaRPr>
          </a:p>
        </p:txBody>
      </p:sp>
      <p:cxnSp>
        <p:nvCxnSpPr>
          <p:cNvPr id="30" name="Rett pil 29"/>
          <p:cNvCxnSpPr>
            <a:stCxn id="29" idx="0"/>
          </p:cNvCxnSpPr>
          <p:nvPr/>
        </p:nvCxnSpPr>
        <p:spPr>
          <a:xfrm flipH="1" flipV="1">
            <a:off x="7056687" y="2324982"/>
            <a:ext cx="1206430" cy="32568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Avrundet rektangel 34"/>
          <p:cNvSpPr/>
          <p:nvPr/>
        </p:nvSpPr>
        <p:spPr>
          <a:xfrm>
            <a:off x="429359" y="1860141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1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38" name="Avrundet rektangel 37"/>
          <p:cNvSpPr/>
          <p:nvPr/>
        </p:nvSpPr>
        <p:spPr>
          <a:xfrm>
            <a:off x="3908061" y="2468561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1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40" name="Avrundet rektangel 39"/>
          <p:cNvSpPr/>
          <p:nvPr/>
        </p:nvSpPr>
        <p:spPr>
          <a:xfrm>
            <a:off x="431307" y="2499592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2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41" name="Avrundet rektangel 40"/>
          <p:cNvSpPr/>
          <p:nvPr/>
        </p:nvSpPr>
        <p:spPr>
          <a:xfrm>
            <a:off x="3908061" y="3027847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2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43" name="Avrundet rektangel 42"/>
          <p:cNvSpPr/>
          <p:nvPr/>
        </p:nvSpPr>
        <p:spPr>
          <a:xfrm>
            <a:off x="431307" y="3411299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3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44" name="Avrundet rektangel 43"/>
          <p:cNvSpPr/>
          <p:nvPr/>
        </p:nvSpPr>
        <p:spPr>
          <a:xfrm>
            <a:off x="3908060" y="3491026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3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45" name="Avrundet rektangel 44"/>
          <p:cNvSpPr/>
          <p:nvPr/>
        </p:nvSpPr>
        <p:spPr>
          <a:xfrm>
            <a:off x="3908060" y="4405426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3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46" name="Avrundet rektangel 45"/>
          <p:cNvSpPr/>
          <p:nvPr/>
        </p:nvSpPr>
        <p:spPr>
          <a:xfrm>
            <a:off x="3908059" y="4580565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3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47" name="Avrundet rektangel 46"/>
          <p:cNvSpPr/>
          <p:nvPr/>
        </p:nvSpPr>
        <p:spPr>
          <a:xfrm>
            <a:off x="3908061" y="4757968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3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48" name="Avrundet rektangel 47"/>
          <p:cNvSpPr/>
          <p:nvPr/>
        </p:nvSpPr>
        <p:spPr>
          <a:xfrm>
            <a:off x="3893095" y="4933345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3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49" name="Avrundet rektangel 48"/>
          <p:cNvSpPr/>
          <p:nvPr/>
        </p:nvSpPr>
        <p:spPr>
          <a:xfrm>
            <a:off x="3893096" y="5645100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3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50" name="Avrundet rektangel 49"/>
          <p:cNvSpPr/>
          <p:nvPr/>
        </p:nvSpPr>
        <p:spPr>
          <a:xfrm>
            <a:off x="3894485" y="5815106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3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7168" name="Rektangel 7167"/>
          <p:cNvSpPr/>
          <p:nvPr/>
        </p:nvSpPr>
        <p:spPr>
          <a:xfrm>
            <a:off x="765175" y="1860141"/>
            <a:ext cx="2160239" cy="6084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dirty="0">
                <a:solidFill>
                  <a:schemeClr val="tx1"/>
                </a:solidFill>
              </a:rPr>
              <a:t>Contains</a:t>
            </a:r>
          </a:p>
          <a:p>
            <a:r>
              <a:rPr lang="nb-NO" sz="1000" dirty="0">
                <a:solidFill>
                  <a:schemeClr val="tx1"/>
                </a:solidFill>
              </a:rPr>
              <a:t>Does not contain</a:t>
            </a:r>
          </a:p>
          <a:p>
            <a:r>
              <a:rPr lang="nb-NO" sz="1000" dirty="0">
                <a:solidFill>
                  <a:schemeClr val="tx1"/>
                </a:solidFill>
              </a:rPr>
              <a:t>RegEx</a:t>
            </a:r>
          </a:p>
          <a:p>
            <a:r>
              <a:rPr lang="nb-NO" sz="1000" dirty="0">
                <a:solidFill>
                  <a:schemeClr val="tx1"/>
                </a:solidFill>
              </a:rPr>
              <a:t>Not (RegEx)</a:t>
            </a:r>
          </a:p>
        </p:txBody>
      </p:sp>
      <p:sp>
        <p:nvSpPr>
          <p:cNvPr id="55" name="Rektangel 54"/>
          <p:cNvSpPr/>
          <p:nvPr/>
        </p:nvSpPr>
        <p:spPr>
          <a:xfrm>
            <a:off x="765174" y="2531699"/>
            <a:ext cx="2160239" cy="8156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>
                <a:solidFill>
                  <a:schemeClr val="tx1"/>
                </a:solidFill>
              </a:rPr>
              <a:t>Any </a:t>
            </a:r>
            <a:r>
              <a:rPr lang="nb-NO" sz="1000" smtClean="0">
                <a:solidFill>
                  <a:schemeClr val="tx1"/>
                </a:solidFill>
              </a:rPr>
              <a:t>distance</a:t>
            </a:r>
            <a:br>
              <a:rPr lang="nb-NO" sz="1000" smtClean="0">
                <a:solidFill>
                  <a:schemeClr val="tx1"/>
                </a:solidFill>
              </a:rPr>
            </a:br>
            <a:r>
              <a:rPr lang="nb-NO" sz="1000" smtClean="0">
                <a:solidFill>
                  <a:schemeClr val="tx1"/>
                </a:solidFill>
              </a:rPr>
              <a:t>Less </a:t>
            </a:r>
            <a:r>
              <a:rPr lang="nb-NO" sz="1000">
                <a:solidFill>
                  <a:schemeClr val="tx1"/>
                </a:solidFill>
              </a:rPr>
              <a:t>than or equal </a:t>
            </a:r>
            <a:r>
              <a:rPr lang="nb-NO" sz="1000" smtClean="0">
                <a:solidFill>
                  <a:schemeClr val="tx1"/>
                </a:solidFill>
              </a:rPr>
              <a:t>to</a:t>
            </a:r>
            <a:br>
              <a:rPr lang="nb-NO" sz="1000" smtClean="0">
                <a:solidFill>
                  <a:schemeClr val="tx1"/>
                </a:solidFill>
              </a:rPr>
            </a:br>
            <a:r>
              <a:rPr lang="nb-NO" sz="1000" smtClean="0">
                <a:solidFill>
                  <a:schemeClr val="tx1"/>
                </a:solidFill>
              </a:rPr>
              <a:t>Greater </a:t>
            </a:r>
            <a:r>
              <a:rPr lang="nb-NO" sz="1000">
                <a:solidFill>
                  <a:schemeClr val="tx1"/>
                </a:solidFill>
              </a:rPr>
              <a:t>than or equal </a:t>
            </a:r>
            <a:r>
              <a:rPr lang="nb-NO" sz="1000" smtClean="0">
                <a:solidFill>
                  <a:schemeClr val="tx1"/>
                </a:solidFill>
              </a:rPr>
              <a:t>to</a:t>
            </a:r>
            <a:br>
              <a:rPr lang="nb-NO" sz="1000" smtClean="0">
                <a:solidFill>
                  <a:schemeClr val="tx1"/>
                </a:solidFill>
              </a:rPr>
            </a:br>
            <a:r>
              <a:rPr lang="nb-NO" sz="1000" smtClean="0">
                <a:solidFill>
                  <a:schemeClr val="tx1"/>
                </a:solidFill>
              </a:rPr>
              <a:t>Equal to</a:t>
            </a:r>
            <a:br>
              <a:rPr lang="nb-NO" sz="1000" smtClean="0">
                <a:solidFill>
                  <a:schemeClr val="tx1"/>
                </a:solidFill>
              </a:rPr>
            </a:br>
            <a:r>
              <a:rPr lang="nb-NO" sz="1000" smtClean="0">
                <a:solidFill>
                  <a:schemeClr val="tx1"/>
                </a:solidFill>
              </a:rPr>
              <a:t>Between </a:t>
            </a:r>
            <a:r>
              <a:rPr lang="nb-NO" sz="1000">
                <a:solidFill>
                  <a:schemeClr val="tx1"/>
                </a:solidFill>
              </a:rPr>
              <a:t>(inclusive)</a:t>
            </a:r>
          </a:p>
        </p:txBody>
      </p:sp>
      <p:sp>
        <p:nvSpPr>
          <p:cNvPr id="56" name="Rektangel 55"/>
          <p:cNvSpPr/>
          <p:nvPr/>
        </p:nvSpPr>
        <p:spPr>
          <a:xfrm>
            <a:off x="765175" y="3413598"/>
            <a:ext cx="2160239" cy="8156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dirty="0" smtClean="0">
                <a:solidFill>
                  <a:schemeClr val="tx1"/>
                </a:solidFill>
              </a:rPr>
              <a:t>(Does not) contain</a:t>
            </a:r>
          </a:p>
          <a:p>
            <a:r>
              <a:rPr lang="nb-NO" sz="1000" dirty="0" smtClean="0">
                <a:solidFill>
                  <a:schemeClr val="tx1"/>
                </a:solidFill>
              </a:rPr>
              <a:t>(not) Equal to</a:t>
            </a:r>
            <a:endParaRPr lang="nb-NO" sz="1000" dirty="0">
              <a:solidFill>
                <a:schemeClr val="tx1"/>
              </a:solidFill>
            </a:endParaRPr>
          </a:p>
          <a:p>
            <a:r>
              <a:rPr lang="nb-NO" sz="1000" dirty="0" smtClean="0">
                <a:solidFill>
                  <a:schemeClr val="tx1"/>
                </a:solidFill>
              </a:rPr>
              <a:t>(Not) RegEx</a:t>
            </a:r>
            <a:endParaRPr lang="nb-NO" sz="1000" dirty="0">
              <a:solidFill>
                <a:schemeClr val="tx1"/>
              </a:solidFill>
            </a:endParaRPr>
          </a:p>
          <a:p>
            <a:r>
              <a:rPr lang="nb-NO" sz="1000" dirty="0" smtClean="0">
                <a:solidFill>
                  <a:schemeClr val="tx1"/>
                </a:solidFill>
              </a:rPr>
              <a:t>Is Empty</a:t>
            </a:r>
          </a:p>
          <a:p>
            <a:r>
              <a:rPr lang="nb-NO" sz="1000" dirty="0" smtClean="0">
                <a:solidFill>
                  <a:schemeClr val="tx1"/>
                </a:solidFill>
              </a:rPr>
              <a:t>In List (skilletegn «;»)</a:t>
            </a:r>
            <a:endParaRPr lang="nb-NO" sz="1000" dirty="0">
              <a:solidFill>
                <a:schemeClr val="tx1"/>
              </a:solidFill>
            </a:endParaRPr>
          </a:p>
        </p:txBody>
      </p:sp>
      <p:sp>
        <p:nvSpPr>
          <p:cNvPr id="57" name="Rektangel 56"/>
          <p:cNvSpPr/>
          <p:nvPr/>
        </p:nvSpPr>
        <p:spPr>
          <a:xfrm>
            <a:off x="764118" y="4284401"/>
            <a:ext cx="2160239" cy="62464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>
                <a:solidFill>
                  <a:schemeClr val="tx1"/>
                </a:solidFill>
              </a:rPr>
              <a:t>Less than or equal to</a:t>
            </a:r>
          </a:p>
          <a:p>
            <a:r>
              <a:rPr lang="nb-NO" sz="1000">
                <a:solidFill>
                  <a:schemeClr val="tx1"/>
                </a:solidFill>
              </a:rPr>
              <a:t>Greater than or equal to</a:t>
            </a:r>
          </a:p>
          <a:p>
            <a:r>
              <a:rPr lang="nb-NO" sz="1000">
                <a:solidFill>
                  <a:schemeClr val="tx1"/>
                </a:solidFill>
              </a:rPr>
              <a:t>Equal to</a:t>
            </a:r>
          </a:p>
          <a:p>
            <a:r>
              <a:rPr lang="nb-NO" sz="1000">
                <a:solidFill>
                  <a:schemeClr val="tx1"/>
                </a:solidFill>
              </a:rPr>
              <a:t>Between (inclusive)</a:t>
            </a:r>
          </a:p>
        </p:txBody>
      </p:sp>
      <p:sp>
        <p:nvSpPr>
          <p:cNvPr id="59" name="Avrundet rektangel 58"/>
          <p:cNvSpPr/>
          <p:nvPr/>
        </p:nvSpPr>
        <p:spPr>
          <a:xfrm>
            <a:off x="431307" y="4284401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4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60" name="Avrundet rektangel 59"/>
          <p:cNvSpPr/>
          <p:nvPr/>
        </p:nvSpPr>
        <p:spPr>
          <a:xfrm>
            <a:off x="3908058" y="3670356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4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61" name="Avrundet rektangel 60"/>
          <p:cNvSpPr/>
          <p:nvPr/>
        </p:nvSpPr>
        <p:spPr>
          <a:xfrm>
            <a:off x="3908057" y="3833805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4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62" name="Rektangel 61"/>
          <p:cNvSpPr/>
          <p:nvPr/>
        </p:nvSpPr>
        <p:spPr>
          <a:xfrm>
            <a:off x="765444" y="4961586"/>
            <a:ext cx="2160239" cy="75905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Not 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Is empty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Is not empty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In list</a:t>
            </a:r>
          </a:p>
        </p:txBody>
      </p:sp>
      <p:sp>
        <p:nvSpPr>
          <p:cNvPr id="63" name="Avrundet rektangel 62"/>
          <p:cNvSpPr/>
          <p:nvPr/>
        </p:nvSpPr>
        <p:spPr>
          <a:xfrm>
            <a:off x="431307" y="4961587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5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64" name="Avrundet rektangel 63"/>
          <p:cNvSpPr/>
          <p:nvPr/>
        </p:nvSpPr>
        <p:spPr>
          <a:xfrm>
            <a:off x="3891449" y="5471796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5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65" name="Avrundet rektangel 64"/>
          <p:cNvSpPr/>
          <p:nvPr/>
        </p:nvSpPr>
        <p:spPr>
          <a:xfrm>
            <a:off x="3891448" y="5265573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1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66" name="Rektangel 65"/>
          <p:cNvSpPr/>
          <p:nvPr/>
        </p:nvSpPr>
        <p:spPr>
          <a:xfrm>
            <a:off x="764117" y="5765874"/>
            <a:ext cx="2160239" cy="79403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Any</a:t>
            </a:r>
          </a:p>
          <a:p>
            <a:r>
              <a:rPr lang="nb-NO" sz="1000">
                <a:solidFill>
                  <a:schemeClr val="tx1"/>
                </a:solidFill>
              </a:rPr>
              <a:t>Less than or equal to</a:t>
            </a:r>
          </a:p>
          <a:p>
            <a:r>
              <a:rPr lang="nb-NO" sz="1000">
                <a:solidFill>
                  <a:schemeClr val="tx1"/>
                </a:solidFill>
              </a:rPr>
              <a:t>Greater than or equal to</a:t>
            </a:r>
          </a:p>
          <a:p>
            <a:r>
              <a:rPr lang="nb-NO" sz="1000">
                <a:solidFill>
                  <a:schemeClr val="tx1"/>
                </a:solidFill>
              </a:rPr>
              <a:t>Equal to</a:t>
            </a:r>
          </a:p>
          <a:p>
            <a:r>
              <a:rPr lang="nb-NO" sz="1000">
                <a:solidFill>
                  <a:schemeClr val="tx1"/>
                </a:solidFill>
              </a:rPr>
              <a:t>Between (inclusive</a:t>
            </a:r>
            <a:r>
              <a:rPr lang="nb-NO" sz="100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68" name="Avrundet rektangel 67"/>
          <p:cNvSpPr/>
          <p:nvPr/>
        </p:nvSpPr>
        <p:spPr>
          <a:xfrm>
            <a:off x="431307" y="5789337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69" name="Avrundet rektangel 68"/>
          <p:cNvSpPr/>
          <p:nvPr/>
        </p:nvSpPr>
        <p:spPr>
          <a:xfrm>
            <a:off x="3867596" y="6188227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>
                <a:solidFill>
                  <a:schemeClr val="tx1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76450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Filter – ‘Dates’ tab</a:t>
            </a:r>
            <a:endParaRPr lang="fr-FR" sz="220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5" name="Avrundet rektangel 34"/>
          <p:cNvSpPr/>
          <p:nvPr/>
        </p:nvSpPr>
        <p:spPr>
          <a:xfrm>
            <a:off x="39631" y="2269588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1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43" name="Avrundet rektangel 42"/>
          <p:cNvSpPr/>
          <p:nvPr/>
        </p:nvSpPr>
        <p:spPr>
          <a:xfrm>
            <a:off x="38792" y="3765186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2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7168" name="Rektangel 7167"/>
          <p:cNvSpPr/>
          <p:nvPr/>
        </p:nvSpPr>
        <p:spPr>
          <a:xfrm>
            <a:off x="375447" y="2269588"/>
            <a:ext cx="3332456" cy="127957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Not applicable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On or before		-&gt; dato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On or after		-&gt; dato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Equal to		-&gt; dato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Between (inclusive)	-&gt; dato - dato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During		-&gt; # (2)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Not during		-&gt; # (2)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Compared to		-&gt; (3) (4)</a:t>
            </a:r>
          </a:p>
        </p:txBody>
      </p:sp>
      <p:sp>
        <p:nvSpPr>
          <p:cNvPr id="56" name="Rektangel 55"/>
          <p:cNvSpPr/>
          <p:nvPr/>
        </p:nvSpPr>
        <p:spPr>
          <a:xfrm>
            <a:off x="364958" y="3765186"/>
            <a:ext cx="3342945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Days		</a:t>
            </a:r>
            <a:r>
              <a:rPr lang="nb-NO" sz="1000">
                <a:solidFill>
                  <a:schemeClr val="tx1"/>
                </a:solidFill>
              </a:rPr>
              <a:t>Months</a:t>
            </a:r>
            <a:endParaRPr lang="nb-NO" sz="1000" smtClean="0">
              <a:solidFill>
                <a:schemeClr val="tx1"/>
              </a:solidFill>
            </a:endParaRPr>
          </a:p>
          <a:p>
            <a:r>
              <a:rPr lang="nb-NO" sz="1000" smtClean="0">
                <a:solidFill>
                  <a:schemeClr val="tx1"/>
                </a:solidFill>
              </a:rPr>
              <a:t>Weeks		Years</a:t>
            </a:r>
            <a:endParaRPr lang="nb-NO" sz="1000">
              <a:solidFill>
                <a:schemeClr val="tx1"/>
              </a:solidFill>
            </a:endParaRPr>
          </a:p>
        </p:txBody>
      </p:sp>
      <p:sp>
        <p:nvSpPr>
          <p:cNvPr id="57" name="Rektangel 56"/>
          <p:cNvSpPr/>
          <p:nvPr/>
        </p:nvSpPr>
        <p:spPr>
          <a:xfrm>
            <a:off x="381590" y="4260441"/>
            <a:ext cx="3326314" cy="11212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Last found date		Last update GPX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Placed date		Last update user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Found by me date	Last log date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DNF date		Last change date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Created date	</a:t>
            </a:r>
            <a:endParaRPr lang="nb-NO" sz="1000">
              <a:solidFill>
                <a:schemeClr val="tx1"/>
              </a:solidFill>
            </a:endParaRPr>
          </a:p>
        </p:txBody>
      </p:sp>
      <p:sp>
        <p:nvSpPr>
          <p:cNvPr id="59" name="Avrundet rektangel 58"/>
          <p:cNvSpPr/>
          <p:nvPr/>
        </p:nvSpPr>
        <p:spPr>
          <a:xfrm>
            <a:off x="41579" y="4260441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62" name="Rektangel 61"/>
          <p:cNvSpPr/>
          <p:nvPr/>
        </p:nvSpPr>
        <p:spPr>
          <a:xfrm>
            <a:off x="375716" y="5522109"/>
            <a:ext cx="3332188" cy="6184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Is the same		Is the same or newer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Is older		is within	-&gt; # (2)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Is the same or older	is not within	-&gt; # (2)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Is newer</a:t>
            </a:r>
          </a:p>
        </p:txBody>
      </p:sp>
      <p:sp>
        <p:nvSpPr>
          <p:cNvPr id="63" name="Avrundet rektangel 62"/>
          <p:cNvSpPr/>
          <p:nvPr/>
        </p:nvSpPr>
        <p:spPr>
          <a:xfrm>
            <a:off x="46609" y="5522109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808864"/>
            <a:ext cx="4517646" cy="5013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kstSylinder 5"/>
          <p:cNvSpPr txBox="1"/>
          <p:nvPr/>
        </p:nvSpPr>
        <p:spPr>
          <a:xfrm>
            <a:off x="470863" y="1823918"/>
            <a:ext cx="23711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000" b="1" smtClean="0"/>
              <a:t>Alle felt har de samme mulighetene:</a:t>
            </a:r>
            <a:endParaRPr lang="nb-NO" sz="1000" b="1"/>
          </a:p>
        </p:txBody>
      </p:sp>
    </p:spTree>
    <p:extLst>
      <p:ext uri="{BB962C8B-B14F-4D97-AF65-F5344CB8AC3E}">
        <p14:creationId xmlns:p14="http://schemas.microsoft.com/office/powerpoint/2010/main" val="99560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Filter – ‘Other’ tab</a:t>
            </a:r>
            <a:endParaRPr lang="fr-FR" sz="220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5" name="AutoShape 6" descr="image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5" name="Avrundet rektangel 34"/>
          <p:cNvSpPr/>
          <p:nvPr/>
        </p:nvSpPr>
        <p:spPr>
          <a:xfrm>
            <a:off x="124559" y="1744693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1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43" name="Avrundet rektangel 42"/>
          <p:cNvSpPr/>
          <p:nvPr/>
        </p:nvSpPr>
        <p:spPr>
          <a:xfrm>
            <a:off x="124559" y="2104733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2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7168" name="Rektangel 7167"/>
          <p:cNvSpPr/>
          <p:nvPr/>
        </p:nvSpPr>
        <p:spPr>
          <a:xfrm>
            <a:off x="460375" y="1744693"/>
            <a:ext cx="2324345" cy="29531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In range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Not in range</a:t>
            </a:r>
          </a:p>
        </p:txBody>
      </p:sp>
      <p:sp>
        <p:nvSpPr>
          <p:cNvPr id="56" name="Rektangel 55"/>
          <p:cNvSpPr/>
          <p:nvPr/>
        </p:nvSpPr>
        <p:spPr>
          <a:xfrm>
            <a:off x="460375" y="2104733"/>
            <a:ext cx="2324345" cy="7200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Not applicable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Less than or 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Greater than or 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Between (inclusive)</a:t>
            </a:r>
            <a:endParaRPr lang="nb-NO" sz="1000">
              <a:solidFill>
                <a:schemeClr val="tx1"/>
              </a:solidFill>
            </a:endParaRPr>
          </a:p>
        </p:txBody>
      </p:sp>
      <p:sp>
        <p:nvSpPr>
          <p:cNvPr id="57" name="Rektangel 56"/>
          <p:cNvSpPr/>
          <p:nvPr/>
        </p:nvSpPr>
        <p:spPr>
          <a:xfrm>
            <a:off x="460375" y="2874893"/>
            <a:ext cx="2324345" cy="136095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Contains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Does not contain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Not 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Is empty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Is not empty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In list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RegEx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Not(RegEx)</a:t>
            </a:r>
            <a:endParaRPr lang="nb-NO" sz="1000">
              <a:solidFill>
                <a:schemeClr val="tx1"/>
              </a:solidFill>
            </a:endParaRPr>
          </a:p>
        </p:txBody>
      </p:sp>
      <p:sp>
        <p:nvSpPr>
          <p:cNvPr id="59" name="Avrundet rektangel 58"/>
          <p:cNvSpPr/>
          <p:nvPr/>
        </p:nvSpPr>
        <p:spPr>
          <a:xfrm>
            <a:off x="124558" y="2874893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62" name="Rektangel 61"/>
          <p:cNvSpPr/>
          <p:nvPr/>
        </p:nvSpPr>
        <p:spPr>
          <a:xfrm>
            <a:off x="460375" y="4290513"/>
            <a:ext cx="2324345" cy="10545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Contains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Does not contain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Not 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In list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RegEx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Not(RegEx)</a:t>
            </a:r>
          </a:p>
        </p:txBody>
      </p:sp>
      <p:sp>
        <p:nvSpPr>
          <p:cNvPr id="63" name="Avrundet rektangel 62"/>
          <p:cNvSpPr/>
          <p:nvPr/>
        </p:nvSpPr>
        <p:spPr>
          <a:xfrm>
            <a:off x="124557" y="4290513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5" y="1744693"/>
            <a:ext cx="4533875" cy="5031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Avrundet rektangel 16"/>
          <p:cNvSpPr/>
          <p:nvPr/>
        </p:nvSpPr>
        <p:spPr>
          <a:xfrm>
            <a:off x="4198431" y="3945206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1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18" name="Avrundet rektangel 17"/>
          <p:cNvSpPr/>
          <p:nvPr/>
        </p:nvSpPr>
        <p:spPr>
          <a:xfrm>
            <a:off x="5463605" y="4164878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2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19" name="Avrundet rektangel 18"/>
          <p:cNvSpPr/>
          <p:nvPr/>
        </p:nvSpPr>
        <p:spPr>
          <a:xfrm>
            <a:off x="4175655" y="4389441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0" name="Avrundet rektangel 19"/>
          <p:cNvSpPr/>
          <p:nvPr/>
        </p:nvSpPr>
        <p:spPr>
          <a:xfrm>
            <a:off x="4169643" y="4774754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1" name="Avrundet rektangel 20"/>
          <p:cNvSpPr/>
          <p:nvPr/>
        </p:nvSpPr>
        <p:spPr>
          <a:xfrm>
            <a:off x="4175394" y="4582097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2" name="Avrundet rektangel 21"/>
          <p:cNvSpPr/>
          <p:nvPr/>
        </p:nvSpPr>
        <p:spPr>
          <a:xfrm>
            <a:off x="4184723" y="5483323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3" name="Rektangel 22"/>
          <p:cNvSpPr/>
          <p:nvPr/>
        </p:nvSpPr>
        <p:spPr>
          <a:xfrm>
            <a:off x="460374" y="5383192"/>
            <a:ext cx="2324345" cy="60997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Not applicable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Less than or 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Greater than or 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Equal to</a:t>
            </a:r>
          </a:p>
        </p:txBody>
      </p:sp>
      <p:sp>
        <p:nvSpPr>
          <p:cNvPr id="24" name="Avrundet rektangel 23"/>
          <p:cNvSpPr/>
          <p:nvPr/>
        </p:nvSpPr>
        <p:spPr>
          <a:xfrm>
            <a:off x="124556" y="5383192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5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25" name="Avrundet rektangel 24"/>
          <p:cNvSpPr/>
          <p:nvPr/>
        </p:nvSpPr>
        <p:spPr>
          <a:xfrm>
            <a:off x="4181993" y="5679228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5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26" name="Rektangel 25"/>
          <p:cNvSpPr/>
          <p:nvPr/>
        </p:nvSpPr>
        <p:spPr>
          <a:xfrm>
            <a:off x="460375" y="6060131"/>
            <a:ext cx="2324345" cy="77198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Any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Less than or 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Greater than or 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Between (inclusive)</a:t>
            </a:r>
          </a:p>
        </p:txBody>
      </p:sp>
      <p:sp>
        <p:nvSpPr>
          <p:cNvPr id="27" name="Avrundet rektangel 26"/>
          <p:cNvSpPr/>
          <p:nvPr/>
        </p:nvSpPr>
        <p:spPr>
          <a:xfrm>
            <a:off x="124555" y="6060131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6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28" name="Avrundet rektangel 27"/>
          <p:cNvSpPr/>
          <p:nvPr/>
        </p:nvSpPr>
        <p:spPr>
          <a:xfrm>
            <a:off x="4184723" y="5917627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6</a:t>
            </a:r>
            <a:endParaRPr lang="nb-NO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96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44692"/>
            <a:ext cx="4461867" cy="4951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Filter – ‘Children’ tab</a:t>
            </a:r>
            <a:endParaRPr lang="fr-FR" sz="220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5" name="Avrundet rektangel 34"/>
          <p:cNvSpPr/>
          <p:nvPr/>
        </p:nvSpPr>
        <p:spPr>
          <a:xfrm>
            <a:off x="124559" y="1744693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1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43" name="Avrundet rektangel 42"/>
          <p:cNvSpPr/>
          <p:nvPr/>
        </p:nvSpPr>
        <p:spPr>
          <a:xfrm>
            <a:off x="124559" y="2385240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2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7168" name="Rektangel 7167"/>
          <p:cNvSpPr/>
          <p:nvPr/>
        </p:nvSpPr>
        <p:spPr>
          <a:xfrm>
            <a:off x="460375" y="1744692"/>
            <a:ext cx="1447329" cy="60418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Contains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Does not contain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RegEx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Not(RegEx)</a:t>
            </a:r>
          </a:p>
        </p:txBody>
      </p:sp>
      <p:sp>
        <p:nvSpPr>
          <p:cNvPr id="56" name="Rektangel 55"/>
          <p:cNvSpPr/>
          <p:nvPr/>
        </p:nvSpPr>
        <p:spPr>
          <a:xfrm>
            <a:off x="460375" y="2385240"/>
            <a:ext cx="1447329" cy="1403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Contains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Does not contain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Not 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Is empty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Is not empty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In list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RegEx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Not(RegEx)</a:t>
            </a:r>
            <a:endParaRPr lang="nb-NO" sz="1000">
              <a:solidFill>
                <a:schemeClr val="tx1"/>
              </a:solidFill>
            </a:endParaRPr>
          </a:p>
        </p:txBody>
      </p:sp>
      <p:sp>
        <p:nvSpPr>
          <p:cNvPr id="57" name="Rektangel 56"/>
          <p:cNvSpPr/>
          <p:nvPr/>
        </p:nvSpPr>
        <p:spPr>
          <a:xfrm>
            <a:off x="460375" y="3830129"/>
            <a:ext cx="1447329" cy="93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Final Location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Parking Area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Question to Answer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Stages of a Multicache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Trailhead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Reference Point</a:t>
            </a:r>
            <a:endParaRPr lang="nb-NO" sz="1000">
              <a:solidFill>
                <a:schemeClr val="tx1"/>
              </a:solidFill>
            </a:endParaRPr>
          </a:p>
        </p:txBody>
      </p:sp>
      <p:sp>
        <p:nvSpPr>
          <p:cNvPr id="59" name="Avrundet rektangel 58"/>
          <p:cNvSpPr/>
          <p:nvPr/>
        </p:nvSpPr>
        <p:spPr>
          <a:xfrm>
            <a:off x="124558" y="3838861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62" name="Rektangel 61"/>
          <p:cNvSpPr/>
          <p:nvPr/>
        </p:nvSpPr>
        <p:spPr>
          <a:xfrm>
            <a:off x="453637" y="4800959"/>
            <a:ext cx="1454067" cy="107631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Not applicable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On or before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On or after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Between (inclusive)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During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Not during</a:t>
            </a:r>
          </a:p>
        </p:txBody>
      </p:sp>
      <p:sp>
        <p:nvSpPr>
          <p:cNvPr id="63" name="Avrundet rektangel 62"/>
          <p:cNvSpPr/>
          <p:nvPr/>
        </p:nvSpPr>
        <p:spPr>
          <a:xfrm>
            <a:off x="117821" y="4800959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3" name="Rektangel 22"/>
          <p:cNvSpPr/>
          <p:nvPr/>
        </p:nvSpPr>
        <p:spPr>
          <a:xfrm>
            <a:off x="460301" y="5924856"/>
            <a:ext cx="1447403" cy="600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Days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Weeks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Months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Years</a:t>
            </a:r>
          </a:p>
        </p:txBody>
      </p:sp>
      <p:sp>
        <p:nvSpPr>
          <p:cNvPr id="38" name="Avrundet rektangel 37"/>
          <p:cNvSpPr/>
          <p:nvPr/>
        </p:nvSpPr>
        <p:spPr>
          <a:xfrm>
            <a:off x="2967371" y="2429514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1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39" name="Avrundet rektangel 38"/>
          <p:cNvSpPr/>
          <p:nvPr/>
        </p:nvSpPr>
        <p:spPr>
          <a:xfrm>
            <a:off x="2967370" y="2662208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2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44" name="Avrundet rektangel 43"/>
          <p:cNvSpPr/>
          <p:nvPr/>
        </p:nvSpPr>
        <p:spPr>
          <a:xfrm>
            <a:off x="2967371" y="2927438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45" name="Avrundet rektangel 44"/>
          <p:cNvSpPr/>
          <p:nvPr/>
        </p:nvSpPr>
        <p:spPr>
          <a:xfrm>
            <a:off x="117820" y="5924856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5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46" name="Avrundet rektangel 45"/>
          <p:cNvSpPr/>
          <p:nvPr/>
        </p:nvSpPr>
        <p:spPr>
          <a:xfrm>
            <a:off x="5633427" y="2927438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5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47" name="Rektangel 46"/>
          <p:cNvSpPr/>
          <p:nvPr/>
        </p:nvSpPr>
        <p:spPr>
          <a:xfrm>
            <a:off x="7452320" y="1784751"/>
            <a:ext cx="1447403" cy="95299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Contains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Does not contain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Is empty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Is not empty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RegEx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Not(RegEx)</a:t>
            </a:r>
          </a:p>
        </p:txBody>
      </p:sp>
      <p:sp>
        <p:nvSpPr>
          <p:cNvPr id="48" name="Avrundet rektangel 47"/>
          <p:cNvSpPr/>
          <p:nvPr/>
        </p:nvSpPr>
        <p:spPr>
          <a:xfrm>
            <a:off x="7109839" y="1784752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49" name="Avrundet rektangel 48"/>
          <p:cNvSpPr/>
          <p:nvPr/>
        </p:nvSpPr>
        <p:spPr>
          <a:xfrm>
            <a:off x="2967369" y="3212976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50" name="Avrundet rektangel 49"/>
          <p:cNvSpPr/>
          <p:nvPr/>
        </p:nvSpPr>
        <p:spPr>
          <a:xfrm>
            <a:off x="2975044" y="3474392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51" name="Rektangel 50"/>
          <p:cNvSpPr/>
          <p:nvPr/>
        </p:nvSpPr>
        <p:spPr>
          <a:xfrm>
            <a:off x="7452319" y="2800865"/>
            <a:ext cx="1447403" cy="95299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000" smtClean="0">
                <a:solidFill>
                  <a:schemeClr val="tx1"/>
                </a:solidFill>
              </a:rPr>
              <a:t>Not applicable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Less than or 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Greater than or 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Equal to</a:t>
            </a:r>
          </a:p>
          <a:p>
            <a:r>
              <a:rPr lang="nb-NO" sz="1000" smtClean="0">
                <a:solidFill>
                  <a:schemeClr val="tx1"/>
                </a:solidFill>
              </a:rPr>
              <a:t>Between (inclusive)</a:t>
            </a:r>
          </a:p>
        </p:txBody>
      </p:sp>
      <p:sp>
        <p:nvSpPr>
          <p:cNvPr id="52" name="Avrundet rektangel 51"/>
          <p:cNvSpPr/>
          <p:nvPr/>
        </p:nvSpPr>
        <p:spPr>
          <a:xfrm>
            <a:off x="7109838" y="2800866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7</a:t>
            </a:r>
            <a:endParaRPr lang="nb-NO" sz="1200">
              <a:solidFill>
                <a:schemeClr val="tx1"/>
              </a:solidFill>
            </a:endParaRPr>
          </a:p>
        </p:txBody>
      </p:sp>
      <p:sp>
        <p:nvSpPr>
          <p:cNvPr id="53" name="Avrundet rektangel 52"/>
          <p:cNvSpPr/>
          <p:nvPr/>
        </p:nvSpPr>
        <p:spPr>
          <a:xfrm>
            <a:off x="2974910" y="3936677"/>
            <a:ext cx="289449" cy="1510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1200" smtClean="0">
                <a:solidFill>
                  <a:schemeClr val="tx1"/>
                </a:solidFill>
              </a:rPr>
              <a:t>7</a:t>
            </a:r>
            <a:endParaRPr lang="nb-NO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5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Filter – ‘Attributes’ tab</a:t>
            </a:r>
            <a:endParaRPr lang="fr-FR" sz="220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731865"/>
            <a:ext cx="4538638" cy="5028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023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890510"/>
            <a:ext cx="4104456" cy="455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Filter – ‘Where’ tab</a:t>
            </a:r>
            <a:endParaRPr lang="fr-FR" sz="220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7" name="Avrundet rektangel 6"/>
          <p:cNvSpPr/>
          <p:nvPr/>
        </p:nvSpPr>
        <p:spPr>
          <a:xfrm>
            <a:off x="2699792" y="4053127"/>
            <a:ext cx="3528392" cy="1584176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Tekst og datofelter må settes inn i enkle ‘fnutter’.</a:t>
            </a:r>
          </a:p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US" sz="1200" dirty="0"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Dater må skrives som YYYY-MM-DD.</a:t>
            </a:r>
          </a:p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US" sz="1200" dirty="0"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200" dirty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SQLite </a:t>
            </a: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spørringer er beskrevet her:</a:t>
            </a:r>
          </a:p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200" dirty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	</a:t>
            </a: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	http</a:t>
            </a:r>
            <a:r>
              <a:rPr lang="en-US" sz="1200" dirty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://www.sqlite.org/lang.html</a:t>
            </a:r>
          </a:p>
        </p:txBody>
      </p:sp>
      <p:sp>
        <p:nvSpPr>
          <p:cNvPr id="8" name="TekstSylinder 7"/>
          <p:cNvSpPr txBox="1"/>
          <p:nvPr/>
        </p:nvSpPr>
        <p:spPr>
          <a:xfrm>
            <a:off x="92073" y="1700808"/>
            <a:ext cx="2184178" cy="1321985"/>
          </a:xfrm>
          <a:prstGeom prst="rect">
            <a:avLst/>
          </a:prstGeom>
          <a:noFill/>
          <a:ln w="25400">
            <a:solidFill>
              <a:schemeClr val="accent1"/>
            </a:solidFill>
            <a:tailEnd type="arrow"/>
          </a:ln>
        </p:spPr>
        <p:txBody>
          <a:bodyPr vert="horz" wrap="square" lIns="90000" tIns="45000" rIns="90000" bIns="45000" compatLnSpc="1">
            <a:spAutoFit/>
          </a:bodyPr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050" b="1" i="0" u="sng" strike="noStrike" baseline="0" dirty="0" smtClean="0">
                <a:ln>
                  <a:noFill/>
                </a:ln>
                <a:solidFill>
                  <a:srgbClr val="000000"/>
                </a:solidFill>
                <a:uFillTx/>
                <a:latin typeface="Arial" pitchFamily="34"/>
                <a:ea typeface="Times New Roman" pitchFamily="18"/>
                <a:cs typeface="Times New Roman" pitchFamily="18"/>
              </a:rPr>
              <a:t>Boolske (Ja/Nei) felt</a:t>
            </a:r>
            <a:endParaRPr lang="en-US" sz="1050" b="1" i="0" u="sng" strike="noStrike" baseline="0" dirty="0">
              <a:ln>
                <a:noFill/>
              </a:ln>
              <a:solidFill>
                <a:srgbClr val="000000"/>
              </a:solidFill>
              <a:uFillTx/>
              <a:latin typeface="Arial" pitchFamily="34"/>
              <a:ea typeface="Times New Roman" pitchFamily="18"/>
              <a:cs typeface="Times New Roman" pitchFamily="18"/>
            </a:endParaRP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000" b="0" i="0" u="none" strike="noStrike" baseline="0" dirty="0" smtClean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DNF		Found</a:t>
            </a:r>
            <a:endParaRPr lang="en-US" sz="1000" b="0" i="0" u="none" strike="noStrike" baseline="0" dirty="0">
              <a:ln>
                <a:noFill/>
              </a:ln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000" b="0" i="0" u="none" strike="noStrike" baseline="0" dirty="0" smtClean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FTF		HasCorrected</a:t>
            </a:r>
            <a:endParaRPr lang="en-US" sz="1000" b="0" i="0" u="none" strike="noStrike" baseline="0" dirty="0">
              <a:ln>
                <a:noFill/>
              </a:ln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000" b="0" i="0" u="none" strike="noStrike" baseline="0" dirty="0" smtClean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HasTravelBug	HasUserNote</a:t>
            </a:r>
            <a:endParaRPr lang="en-US" sz="1000" b="0" i="0" u="none" strike="noStrike" baseline="0" dirty="0">
              <a:ln>
                <a:noFill/>
              </a:ln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000" b="0" i="0" u="none" strike="noStrike" baseline="0" dirty="0" smtClean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Lock		LongHTM</a:t>
            </a:r>
            <a:endParaRPr lang="en-US" sz="1000" b="0" i="0" u="none" strike="noStrike" baseline="0" dirty="0">
              <a:ln>
                <a:noFill/>
              </a:ln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000" b="0" i="0" u="none" strike="noStrike" baseline="0" dirty="0" smtClean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MacroFlag	ShortHTM</a:t>
            </a:r>
            <a:endParaRPr lang="en-US" sz="1000" b="0" i="0" u="none" strike="noStrike" baseline="0" dirty="0">
              <a:ln>
                <a:noFill/>
              </a:ln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000" b="0" i="0" u="none" strike="noStrike" baseline="0" dirty="0" smtClean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SmartOverride	UserFlag</a:t>
            </a:r>
            <a:endParaRPr lang="en-US" sz="1000" b="0" i="0" u="none" strike="noStrike" baseline="0" dirty="0">
              <a:ln>
                <a:noFill/>
              </a:ln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000" b="0" i="0" u="none" strike="noStrike" baseline="0" dirty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Watch</a:t>
            </a:r>
          </a:p>
        </p:txBody>
      </p:sp>
      <p:sp>
        <p:nvSpPr>
          <p:cNvPr id="10" name="TekstSylinder 9"/>
          <p:cNvSpPr txBox="1"/>
          <p:nvPr/>
        </p:nvSpPr>
        <p:spPr>
          <a:xfrm>
            <a:off x="92073" y="3123111"/>
            <a:ext cx="2184178" cy="860320"/>
          </a:xfrm>
          <a:prstGeom prst="rect">
            <a:avLst/>
          </a:prstGeom>
          <a:noFill/>
          <a:ln w="25400">
            <a:solidFill>
              <a:schemeClr val="accent1"/>
            </a:solidFill>
            <a:tailEnd type="arrow"/>
          </a:ln>
        </p:spPr>
        <p:txBody>
          <a:bodyPr vert="horz" wrap="square" lIns="90000" tIns="45000" rIns="90000" bIns="45000" compatLnSpc="1">
            <a:spAutoFit/>
          </a:bodyPr>
          <a:lstStyle>
            <a:defPPr>
              <a:defRPr lang="fr-FR"/>
            </a:defPPr>
            <a:lvl1pPr marL="0" marR="0" lvl="0" indent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000" b="1" i="0" u="sng" strike="noStrike" baseline="0">
                <a:ln>
                  <a:noFill/>
                </a:ln>
                <a:solidFill>
                  <a:srgbClr val="000000"/>
                </a:solidFill>
                <a:uFillTx/>
                <a:latin typeface="Arial" pitchFamily="34"/>
                <a:ea typeface="Times New Roman" pitchFamily="18"/>
                <a:cs typeface="Times New Roman" pitchFamily="18"/>
              </a:defRPr>
            </a:lvl1pPr>
          </a:lstStyle>
          <a:p>
            <a:pPr algn="ctr"/>
            <a:r>
              <a:rPr lang="en-US" sz="1050" dirty="0"/>
              <a:t>Numeric fields</a:t>
            </a:r>
          </a:p>
          <a:p>
            <a:r>
              <a:rPr lang="en-US" b="0" u="none" dirty="0" smtClean="0"/>
              <a:t>Degrees	Difficulty</a:t>
            </a:r>
            <a:endParaRPr lang="en-US" b="0" u="none" dirty="0"/>
          </a:p>
          <a:p>
            <a:r>
              <a:rPr lang="en-US" b="0" u="none" dirty="0" smtClean="0"/>
              <a:t>Distance	Elevation</a:t>
            </a:r>
            <a:endParaRPr lang="en-US" b="0" u="none" dirty="0"/>
          </a:p>
          <a:p>
            <a:r>
              <a:rPr lang="en-US" b="0" u="none" dirty="0" smtClean="0"/>
              <a:t>FoundCount	NumberOfLogs</a:t>
            </a:r>
            <a:endParaRPr lang="en-US" b="0" u="none" dirty="0"/>
          </a:p>
          <a:p>
            <a:r>
              <a:rPr lang="en-US" b="0" u="none" dirty="0" smtClean="0"/>
              <a:t>Terrain		UserSort</a:t>
            </a:r>
            <a:endParaRPr lang="en-US" b="0" u="none" dirty="0"/>
          </a:p>
        </p:txBody>
      </p:sp>
      <p:sp>
        <p:nvSpPr>
          <p:cNvPr id="11" name="TekstSylinder 10"/>
          <p:cNvSpPr txBox="1"/>
          <p:nvPr/>
        </p:nvSpPr>
        <p:spPr>
          <a:xfrm>
            <a:off x="92073" y="4053127"/>
            <a:ext cx="2184177" cy="1014209"/>
          </a:xfrm>
          <a:prstGeom prst="rect">
            <a:avLst/>
          </a:prstGeom>
          <a:noFill/>
          <a:ln w="25400">
            <a:solidFill>
              <a:schemeClr val="accent1"/>
            </a:solidFill>
            <a:tailEnd type="arrow"/>
          </a:ln>
        </p:spPr>
        <p:txBody>
          <a:bodyPr vert="horz" wrap="square" lIns="90000" tIns="45000" rIns="90000" bIns="45000" compatLnSpc="1">
            <a:spAutoFit/>
          </a:bodyPr>
          <a:lstStyle>
            <a:defPPr>
              <a:defRPr lang="fr-FR"/>
            </a:defPPr>
            <a:lvl1pPr marL="0" marR="0" lvl="0" indent="0" algn="ctr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050" b="1" i="0" u="sng" strike="noStrike" baseline="0">
                <a:ln>
                  <a:noFill/>
                </a:ln>
                <a:solidFill>
                  <a:srgbClr val="000000"/>
                </a:solidFill>
                <a:uFillTx/>
                <a:latin typeface="Arial" pitchFamily="34"/>
                <a:ea typeface="Times New Roman" pitchFamily="18"/>
                <a:cs typeface="Times New Roman" pitchFamily="18"/>
              </a:defRPr>
            </a:lvl1pPr>
          </a:lstStyle>
          <a:p>
            <a:r>
              <a:rPr lang="en-US" dirty="0"/>
              <a:t>Date fields</a:t>
            </a:r>
          </a:p>
          <a:p>
            <a:pPr algn="l"/>
            <a:r>
              <a:rPr lang="en-US" sz="1000" b="0" u="none" dirty="0"/>
              <a:t>Changed	Created</a:t>
            </a:r>
          </a:p>
          <a:p>
            <a:pPr algn="l"/>
            <a:r>
              <a:rPr lang="en-US" sz="1000" b="0" u="none" dirty="0"/>
              <a:t>DNFDate	FoundByMeDate</a:t>
            </a:r>
          </a:p>
          <a:p>
            <a:pPr algn="l"/>
            <a:r>
              <a:rPr lang="en-US" sz="1000" b="0" u="none" dirty="0"/>
              <a:t>LastFoundDate	LastGPXDate</a:t>
            </a:r>
          </a:p>
          <a:p>
            <a:pPr algn="l"/>
            <a:r>
              <a:rPr lang="en-US" sz="1000" b="0" u="none" dirty="0"/>
              <a:t>LastLog		LastUserDate</a:t>
            </a:r>
          </a:p>
          <a:p>
            <a:pPr algn="l"/>
            <a:r>
              <a:rPr lang="en-US" sz="1000" b="0" u="none" dirty="0"/>
              <a:t>PlacedDate	UserNoteDate</a:t>
            </a:r>
          </a:p>
        </p:txBody>
      </p:sp>
      <p:sp>
        <p:nvSpPr>
          <p:cNvPr id="12" name="TekstSylinder 11"/>
          <p:cNvSpPr txBox="1"/>
          <p:nvPr/>
        </p:nvSpPr>
        <p:spPr>
          <a:xfrm>
            <a:off x="6656098" y="1702356"/>
            <a:ext cx="2409900" cy="2837785"/>
          </a:xfrm>
          <a:prstGeom prst="rect">
            <a:avLst/>
          </a:prstGeom>
          <a:noFill/>
          <a:ln w="25400">
            <a:solidFill>
              <a:schemeClr val="accent1"/>
            </a:solidFill>
            <a:tailEnd type="arrow"/>
          </a:ln>
        </p:spPr>
        <p:txBody>
          <a:bodyPr vert="horz" wrap="square" lIns="90000" tIns="45000" rIns="90000" bIns="45000" compatLnSpc="1">
            <a:spAutoFit/>
          </a:bodyPr>
          <a:lstStyle>
            <a:defPPr>
              <a:defRPr lang="fr-FR"/>
            </a:defPPr>
            <a:lvl1pPr marL="0" marR="0" lvl="0" indent="0" algn="ctr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1050" b="1" i="0" u="sng" strike="noStrike" baseline="0">
                <a:ln>
                  <a:noFill/>
                </a:ln>
                <a:solidFill>
                  <a:srgbClr val="000000"/>
                </a:solidFill>
                <a:uFillTx/>
                <a:latin typeface="Arial" pitchFamily="34"/>
                <a:ea typeface="Times New Roman" pitchFamily="18"/>
                <a:cs typeface="Times New Roman" pitchFamily="18"/>
              </a:defRPr>
            </a:lvl1pPr>
          </a:lstStyle>
          <a:p>
            <a:pPr algn="l"/>
            <a:r>
              <a:rPr lang="en-US" dirty="0"/>
              <a:t>String fields</a:t>
            </a:r>
          </a:p>
          <a:p>
            <a:pPr algn="l"/>
            <a:r>
              <a:rPr lang="en-US" b="0" u="none" dirty="0" smtClean="0"/>
              <a:t>Bearing		CacheID</a:t>
            </a:r>
            <a:endParaRPr lang="en-US" b="0" u="none" dirty="0"/>
          </a:p>
          <a:p>
            <a:pPr algn="l"/>
            <a:r>
              <a:rPr lang="en-US" b="0" u="none" dirty="0" smtClean="0"/>
              <a:t>CacheType		Code</a:t>
            </a:r>
            <a:endParaRPr lang="en-US" b="0" u="none" dirty="0"/>
          </a:p>
          <a:p>
            <a:pPr algn="l"/>
            <a:r>
              <a:rPr lang="en-US" b="0" u="none" dirty="0" smtClean="0"/>
              <a:t>Container		Country</a:t>
            </a:r>
            <a:endParaRPr lang="en-US" b="0" u="none" dirty="0"/>
          </a:p>
          <a:p>
            <a:pPr algn="l"/>
            <a:r>
              <a:rPr lang="en-US" b="0" u="none" dirty="0" smtClean="0"/>
              <a:t>County			Hints</a:t>
            </a:r>
            <a:endParaRPr lang="en-US" b="0" u="none" dirty="0"/>
          </a:p>
          <a:p>
            <a:pPr algn="l"/>
            <a:r>
              <a:rPr lang="en-US" b="0" u="none" dirty="0" smtClean="0"/>
              <a:t>Latitude		LatOriginal</a:t>
            </a:r>
            <a:endParaRPr lang="en-US" b="0" u="none" dirty="0"/>
          </a:p>
          <a:p>
            <a:pPr algn="l"/>
            <a:r>
              <a:rPr lang="en-US" b="0" u="none" dirty="0" smtClean="0"/>
              <a:t>LongDescription	Longitude</a:t>
            </a:r>
            <a:endParaRPr lang="en-US" b="0" u="none" dirty="0"/>
          </a:p>
          <a:p>
            <a:pPr algn="l"/>
            <a:r>
              <a:rPr lang="en-US" b="0" u="none" dirty="0" smtClean="0"/>
              <a:t>LonOriginal		MacroSort</a:t>
            </a:r>
            <a:endParaRPr lang="en-US" b="0" u="none" dirty="0"/>
          </a:p>
          <a:p>
            <a:pPr algn="l"/>
            <a:r>
              <a:rPr lang="en-US" b="0" u="none" dirty="0" smtClean="0"/>
              <a:t>Name			OwnerId</a:t>
            </a:r>
            <a:endParaRPr lang="en-US" b="0" u="none" dirty="0"/>
          </a:p>
          <a:p>
            <a:pPr algn="l"/>
            <a:r>
              <a:rPr lang="en-US" b="0" u="none" dirty="0" smtClean="0"/>
              <a:t>OwnerName		PlacedBy</a:t>
            </a:r>
            <a:endParaRPr lang="en-US" b="0" u="none" dirty="0"/>
          </a:p>
          <a:p>
            <a:pPr algn="l"/>
            <a:r>
              <a:rPr lang="en-US" b="0" u="none" dirty="0" smtClean="0"/>
              <a:t>Resolution		SmartName</a:t>
            </a:r>
            <a:endParaRPr lang="en-US" b="0" u="none" dirty="0"/>
          </a:p>
          <a:p>
            <a:pPr algn="l"/>
            <a:r>
              <a:rPr lang="en-US" b="0" u="none" dirty="0" smtClean="0"/>
              <a:t>	ShortDescription	Source</a:t>
            </a:r>
            <a:endParaRPr lang="en-US" b="0" u="none" dirty="0"/>
          </a:p>
          <a:p>
            <a:pPr algn="l"/>
            <a:r>
              <a:rPr lang="en-US" b="0" u="none" dirty="0" smtClean="0"/>
              <a:t>State			Status</a:t>
            </a:r>
            <a:endParaRPr lang="en-US" b="0" u="none" dirty="0"/>
          </a:p>
          <a:p>
            <a:pPr algn="l"/>
            <a:r>
              <a:rPr lang="en-US" b="0" u="none" dirty="0" smtClean="0"/>
              <a:t>Symbol			TravelBugs</a:t>
            </a:r>
            <a:endParaRPr lang="en-US" b="0" u="none" dirty="0"/>
          </a:p>
          <a:p>
            <a:pPr algn="l"/>
            <a:r>
              <a:rPr lang="en-US" b="0" u="none" dirty="0" smtClean="0"/>
              <a:t>Url			User2</a:t>
            </a:r>
            <a:endParaRPr lang="en-US" b="0" u="none" dirty="0"/>
          </a:p>
          <a:p>
            <a:pPr algn="l"/>
            <a:r>
              <a:rPr lang="en-US" b="0" u="none" dirty="0" smtClean="0"/>
              <a:t>User3			User4</a:t>
            </a:r>
            <a:endParaRPr lang="en-US" b="0" u="none" dirty="0"/>
          </a:p>
          <a:p>
            <a:pPr algn="l"/>
            <a:r>
              <a:rPr lang="en-US" b="0" u="none" dirty="0" smtClean="0"/>
              <a:t>UserData		UserNote</a:t>
            </a:r>
            <a:endParaRPr lang="en-US" b="0" u="none" dirty="0"/>
          </a:p>
        </p:txBody>
      </p:sp>
    </p:spTree>
    <p:extLst>
      <p:ext uri="{BB962C8B-B14F-4D97-AF65-F5344CB8AC3E}">
        <p14:creationId xmlns:p14="http://schemas.microsoft.com/office/powerpoint/2010/main" val="121928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>
                <a:solidFill>
                  <a:schemeClr val="tx1">
                    <a:lumMod val="75000"/>
                    <a:lumOff val="25000"/>
                  </a:schemeClr>
                </a:solidFill>
              </a:rPr>
              <a:t>Filter – ‘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Arc/Poly</a:t>
            </a:r>
            <a:r>
              <a:rPr lang="fr-FR">
                <a:solidFill>
                  <a:schemeClr val="tx1">
                    <a:lumMod val="75000"/>
                    <a:lumOff val="25000"/>
                  </a:schemeClr>
                </a:solidFill>
              </a:rPr>
              <a:t>’ tab</a:t>
            </a: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680021"/>
            <a:ext cx="4613004" cy="5119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kstSylinder 4"/>
          <p:cNvSpPr txBox="1"/>
          <p:nvPr/>
        </p:nvSpPr>
        <p:spPr>
          <a:xfrm>
            <a:off x="5365949" y="2008977"/>
            <a:ext cx="3528392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nb-NO" sz="1400" b="1" dirty="0" smtClean="0"/>
              <a:t>Arc / Line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nb-NO" sz="1200" dirty="0" smtClean="0"/>
              <a:t>Sti bygget opp av punkter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nb-NO" sz="1200" dirty="0" smtClean="0"/>
              <a:t>Valgfri distanse fra stien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nb-NO" sz="1200" dirty="0" smtClean="0"/>
              <a:t>Kan brukes for å selektere cacher langs en kjørerute.</a:t>
            </a:r>
            <a:endParaRPr lang="nb-NO" sz="1200" dirty="0"/>
          </a:p>
          <a:p>
            <a:pPr marL="285750" indent="-285750">
              <a:buFont typeface="Arial" pitchFamily="34" charset="0"/>
              <a:buChar char="•"/>
            </a:pPr>
            <a:endParaRPr lang="nb-NO" sz="1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nb-NO" sz="1400" b="1" dirty="0" smtClean="0"/>
              <a:t>Polygon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nb-NO" sz="1200" dirty="0" smtClean="0"/>
              <a:t>Lukket figur innenfor tre eller flere punkter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nb-NO" sz="1200" dirty="0" smtClean="0"/>
              <a:t>Kan brukes for å finne cacher innenfor et gitt område</a:t>
            </a:r>
          </a:p>
          <a:p>
            <a:pPr marL="742950" lvl="1" indent="-285750">
              <a:buFont typeface="Arial" pitchFamily="34" charset="0"/>
              <a:buChar char="•"/>
            </a:pPr>
            <a:endParaRPr lang="nb-NO" sz="1200" dirty="0"/>
          </a:p>
          <a:p>
            <a:pPr marL="285750" indent="-285750">
              <a:buFont typeface="Arial" pitchFamily="34" charset="0"/>
              <a:buChar char="•"/>
            </a:pPr>
            <a:r>
              <a:rPr lang="nb-NO" sz="1400" b="1" dirty="0" smtClean="0"/>
              <a:t>Points</a:t>
            </a:r>
            <a:endParaRPr lang="nb-NO" sz="1200" b="1" dirty="0" smtClean="0"/>
          </a:p>
          <a:p>
            <a:pPr marL="742950" lvl="1" indent="-285750">
              <a:buFont typeface="Arial" pitchFamily="34" charset="0"/>
              <a:buChar char="•"/>
            </a:pPr>
            <a:r>
              <a:rPr lang="nb-NO" sz="1200" dirty="0" smtClean="0"/>
              <a:t>Samling av frittstående punkter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nb-NO" sz="1200" dirty="0" smtClean="0"/>
              <a:t>Viser cacher innenfor en angitt distanse fra punktene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nb-NO" sz="1200" dirty="0" smtClean="0"/>
              <a:t>Kan f.eks. brukes for å finne cacher nær planlagte stopp</a:t>
            </a:r>
          </a:p>
        </p:txBody>
      </p:sp>
      <p:sp>
        <p:nvSpPr>
          <p:cNvPr id="13" name="Avrundet rektangel 12"/>
          <p:cNvSpPr/>
          <p:nvPr/>
        </p:nvSpPr>
        <p:spPr>
          <a:xfrm>
            <a:off x="2627784" y="5378520"/>
            <a:ext cx="2736304" cy="600009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Bruk CTRL-V for å lime inn koordinatlisten fra tegneverktøyet.</a:t>
            </a:r>
            <a:endParaRPr lang="en-US" sz="1200" dirty="0"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</p:txBody>
      </p:sp>
      <p:cxnSp>
        <p:nvCxnSpPr>
          <p:cNvPr id="14" name="Rett pil 13"/>
          <p:cNvCxnSpPr/>
          <p:nvPr/>
        </p:nvCxnSpPr>
        <p:spPr>
          <a:xfrm flipH="1" flipV="1">
            <a:off x="1547667" y="3722843"/>
            <a:ext cx="1080117" cy="195568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Avrundet rektangel 17"/>
          <p:cNvSpPr/>
          <p:nvPr/>
        </p:nvSpPr>
        <p:spPr>
          <a:xfrm>
            <a:off x="2627784" y="4700683"/>
            <a:ext cx="2736304" cy="552461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Hak av her for å ekskludere cacher i stedet for å inkludere dem.</a:t>
            </a:r>
            <a:endParaRPr lang="en-US" sz="1200" dirty="0"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</p:txBody>
      </p:sp>
      <p:cxnSp>
        <p:nvCxnSpPr>
          <p:cNvPr id="20" name="Rett pil 19"/>
          <p:cNvCxnSpPr/>
          <p:nvPr/>
        </p:nvCxnSpPr>
        <p:spPr>
          <a:xfrm flipH="1" flipV="1">
            <a:off x="2843809" y="4509120"/>
            <a:ext cx="792087" cy="19156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Avrundet rektangel 23"/>
          <p:cNvSpPr/>
          <p:nvPr/>
        </p:nvSpPr>
        <p:spPr>
          <a:xfrm>
            <a:off x="2627784" y="6093296"/>
            <a:ext cx="2736304" cy="600009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Klikk her for å starte det web-baserte tegneverktøyet som genererer koordinatliste du kan lime inn over.</a:t>
            </a:r>
            <a:endParaRPr lang="en-US" sz="1200" dirty="0"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</p:txBody>
      </p:sp>
      <p:cxnSp>
        <p:nvCxnSpPr>
          <p:cNvPr id="25" name="Rett pil 24"/>
          <p:cNvCxnSpPr>
            <a:stCxn id="24" idx="1"/>
          </p:cNvCxnSpPr>
          <p:nvPr/>
        </p:nvCxnSpPr>
        <p:spPr>
          <a:xfrm flipH="1" flipV="1">
            <a:off x="1835697" y="5517233"/>
            <a:ext cx="792087" cy="87606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400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>
                <a:solidFill>
                  <a:schemeClr val="tx1">
                    <a:lumMod val="75000"/>
                    <a:lumOff val="25000"/>
                  </a:schemeClr>
                </a:solidFill>
              </a:rPr>
              <a:t>Filter – </a:t>
            </a:r>
            <a:r>
              <a:rPr lang="fr-FR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Tips til nyttige filter</a:t>
            </a:r>
            <a:endParaRPr lang="fr-FR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6" name="TekstSylinder 5"/>
          <p:cNvSpPr txBox="1"/>
          <p:nvPr/>
        </p:nvSpPr>
        <p:spPr>
          <a:xfrm>
            <a:off x="2699792" y="1757784"/>
            <a:ext cx="561662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 smtClean="0"/>
              <a:t>Bildet viser de filtrene jeg benytter mest: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Ikke arkiverte cacher – Viser alle cacher som er aktive i hele databasen.</a:t>
            </a:r>
          </a:p>
          <a:p>
            <a:pPr marL="285750" indent="-285750">
              <a:buFont typeface="Arial" pitchFamily="34" charset="0"/>
              <a:buChar char="•"/>
            </a:pPr>
            <a:endParaRPr lang="nb-NO" sz="1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Funnet – Alle cacher jeg har funnet. Brukes bl.a. ved eksport til GPS da disse tas med som POI.</a:t>
            </a:r>
          </a:p>
          <a:p>
            <a:endParaRPr lang="nb-NO" sz="1200" dirty="0" smtClean="0"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>
                <a:sym typeface="Wingdings" pitchFamily="2" charset="2"/>
              </a:rPr>
              <a:t>Ikke funnet – Alle cacher i database jeg ikke har funnet.</a:t>
            </a:r>
          </a:p>
          <a:p>
            <a:pPr marL="285750" indent="-285750">
              <a:buFont typeface="Arial" pitchFamily="34" charset="0"/>
              <a:buChar char="•"/>
            </a:pPr>
            <a:endParaRPr lang="nb-NO" sz="1200" dirty="0" smtClean="0"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>
                <a:sym typeface="Wingdings" pitchFamily="2" charset="2"/>
              </a:rPr>
              <a:t>Mine – Cacher som jeg har lagt ut, brukes også ved eksport til GPS.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>
                <a:sym typeface="Wingdings" pitchFamily="2" charset="2"/>
              </a:rPr>
              <a:t>Mine (Vedlikehold) – Trenger noen av cachene mine vedlikehold?</a:t>
            </a:r>
          </a:p>
          <a:p>
            <a:pPr marL="285750" indent="-285750">
              <a:buFont typeface="Arial" pitchFamily="34" charset="0"/>
              <a:buChar char="•"/>
            </a:pPr>
            <a:endParaRPr lang="nb-NO" sz="1200" dirty="0" smtClean="0"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>
                <a:sym typeface="Wingdings" pitchFamily="2" charset="2"/>
              </a:rPr>
              <a:t>Export xx km – Alle cacher innen en gitt avstand som ikke er funnet og som er tilgjengelig. Brukes ved eksport til GPS</a:t>
            </a:r>
          </a:p>
          <a:p>
            <a:endParaRPr lang="nb-NO" sz="1200" dirty="0"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>
                <a:sym typeface="Wingdings" pitchFamily="2" charset="2"/>
              </a:rPr>
              <a:t>Fylke xx – Alle cacher i gitt fylke (evt fratrukket funnet og egne)</a:t>
            </a:r>
          </a:p>
          <a:p>
            <a:pPr marL="285750" indent="-285750">
              <a:buFont typeface="Arial" pitchFamily="34" charset="0"/>
              <a:buChar char="•"/>
            </a:pPr>
            <a:endParaRPr lang="nb-NO" sz="1200" dirty="0" smtClean="0"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>
                <a:sym typeface="Wingdings" pitchFamily="2" charset="2"/>
              </a:rPr>
              <a:t>Missing in Matrix81 – Viser cacher som mangler i DT-matrisen.</a:t>
            </a:r>
          </a:p>
          <a:p>
            <a:pPr marL="285750" indent="-285750">
              <a:buFont typeface="Arial" pitchFamily="34" charset="0"/>
              <a:buChar char="•"/>
            </a:pPr>
            <a:endParaRPr lang="nb-NO" sz="1200" dirty="0" smtClean="0"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>
                <a:sym typeface="Wingdings" pitchFamily="2" charset="2"/>
              </a:rPr>
              <a:t>Mysteries – Uløste mysteries for å lett finne pusleoppgaver</a:t>
            </a:r>
          </a:p>
          <a:p>
            <a:pPr marL="285750" indent="-285750">
              <a:buFont typeface="Arial" pitchFamily="34" charset="0"/>
              <a:buChar char="•"/>
            </a:pPr>
            <a:endParaRPr lang="nb-NO" sz="1200" dirty="0" smtClean="0"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>
                <a:sym typeface="Wingdings" pitchFamily="2" charset="2"/>
              </a:rPr>
              <a:t>Sjekk for arkivert – cacher som ikke er oppdatert siste x dager</a:t>
            </a:r>
          </a:p>
          <a:p>
            <a:pPr marL="285750" indent="-285750">
              <a:buFont typeface="Arial" pitchFamily="34" charset="0"/>
              <a:buChar char="•"/>
            </a:pPr>
            <a:endParaRPr lang="nb-NO" sz="1200" dirty="0">
              <a:sym typeface="Wingdings" pitchFamily="2" charset="2"/>
            </a:endParaRPr>
          </a:p>
          <a:p>
            <a:r>
              <a:rPr lang="nb-NO" sz="1200" dirty="0" smtClean="0">
                <a:sym typeface="Wingdings" pitchFamily="2" charset="2"/>
              </a:rPr>
              <a:t>NB: Husk å fjerne arkiverte cacher når du lager filter. Som regel ønsker man ikke at </a:t>
            </a:r>
            <a:r>
              <a:rPr lang="nb-NO" sz="1200" dirty="0">
                <a:sym typeface="Wingdings" pitchFamily="2" charset="2"/>
              </a:rPr>
              <a:t>disse skal være med.</a:t>
            </a:r>
          </a:p>
          <a:p>
            <a:endParaRPr lang="nb-NO" sz="1200" dirty="0"/>
          </a:p>
          <a:p>
            <a:r>
              <a:rPr lang="nb-NO" sz="1200" dirty="0"/>
              <a:t>Innhold i endel av disse filtrene er er listet opp </a:t>
            </a:r>
            <a:r>
              <a:rPr lang="nb-NO" sz="1200" dirty="0" smtClean="0"/>
              <a:t>til slutt i dette dokumentet.</a:t>
            </a:r>
            <a:endParaRPr lang="nb-NO" sz="1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975" y="1772816"/>
            <a:ext cx="2193463" cy="4992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13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nb-NO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Publisere logger via GSAK</a:t>
            </a:r>
            <a:endParaRPr lang="fr-FR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5" name="TekstSylinder 4"/>
          <p:cNvSpPr txBox="1"/>
          <p:nvPr/>
        </p:nvSpPr>
        <p:spPr>
          <a:xfrm>
            <a:off x="6383982" y="1700808"/>
            <a:ext cx="266429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Om du benytter GPS’ens funksjon for å lagre funn (‘Found it’ / ‘Funnet’) kan du lett skrive loggene via GSAK.</a:t>
            </a:r>
          </a:p>
          <a:p>
            <a:pPr marL="285750" indent="-285750">
              <a:buFont typeface="Arial" pitchFamily="34" charset="0"/>
              <a:buChar char="•"/>
            </a:pPr>
            <a:endParaRPr lang="nb-NO" sz="1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Om du vil ha en standard tekst som del av alle loggene må du endre ‘templates’ før du laster inn cacher. Standardtekst kan inneholde variabler, så som funn nr, klokkeslett, mm.</a:t>
            </a:r>
          </a:p>
          <a:p>
            <a:pPr marL="285750" indent="-285750">
              <a:buFont typeface="Arial" pitchFamily="34" charset="0"/>
              <a:buChar char="•"/>
            </a:pPr>
            <a:endParaRPr lang="nb-NO" sz="1200" dirty="0"/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Mulighet til å bla frem og tilbake mellom loggene før man publiserer alle samlet til geocaching.com.</a:t>
            </a:r>
          </a:p>
          <a:p>
            <a:pPr marL="285750" indent="-285750">
              <a:buFont typeface="Arial" pitchFamily="34" charset="0"/>
              <a:buChar char="•"/>
            </a:pPr>
            <a:endParaRPr lang="nb-NO" sz="1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Håndterer også TB/Coins, med mulighet for å sette at enkelte TB’er automatisk skal utføre visit på cacher du logger funn på.</a:t>
            </a:r>
          </a:p>
          <a:p>
            <a:pPr marL="285750" indent="-285750">
              <a:buFont typeface="Arial" pitchFamily="34" charset="0"/>
              <a:buChar char="•"/>
            </a:pPr>
            <a:endParaRPr lang="nb-NO" sz="1200" dirty="0"/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Logger du funn via GSAK er de umiddelbart oppdatert i GSAK og du slipper å laste ned ‘My found’ jevnlig.</a:t>
            </a:r>
            <a:endParaRPr lang="nb-NO" sz="12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844" y="1916832"/>
            <a:ext cx="6429105" cy="4478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85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575" y="1684351"/>
            <a:ext cx="7829675" cy="5100145"/>
          </a:xfrm>
          <a:prstGeom prst="rect">
            <a:avLst/>
          </a:prstGeom>
        </p:spPr>
      </p:pic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nb-NO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Publisere logger, redigering</a:t>
            </a:r>
            <a:endParaRPr lang="fr-F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552" y="3600298"/>
            <a:ext cx="5147800" cy="2997499"/>
          </a:xfrm>
          <a:prstGeom prst="rect">
            <a:avLst/>
          </a:prstGeom>
        </p:spPr>
      </p:pic>
      <p:sp>
        <p:nvSpPr>
          <p:cNvPr id="11" name="Avrundet rektangel 10"/>
          <p:cNvSpPr/>
          <p:nvPr/>
        </p:nvSpPr>
        <p:spPr>
          <a:xfrm>
            <a:off x="1115616" y="5373216"/>
            <a:ext cx="485701" cy="15849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 dirty="0">
              <a:solidFill>
                <a:schemeClr val="tx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3968" y="3752488"/>
            <a:ext cx="3528392" cy="3010998"/>
          </a:xfrm>
          <a:prstGeom prst="rect">
            <a:avLst/>
          </a:prstGeom>
        </p:spPr>
      </p:pic>
      <p:sp>
        <p:nvSpPr>
          <p:cNvPr id="12" name="Avrundet rektangel 11"/>
          <p:cNvSpPr/>
          <p:nvPr/>
        </p:nvSpPr>
        <p:spPr>
          <a:xfrm>
            <a:off x="5364088" y="5661248"/>
            <a:ext cx="485701" cy="15849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 dirty="0">
              <a:solidFill>
                <a:schemeClr val="tx1"/>
              </a:solidFill>
            </a:endParaRPr>
          </a:p>
        </p:txBody>
      </p:sp>
      <p:sp>
        <p:nvSpPr>
          <p:cNvPr id="6" name="TekstSylinder 5"/>
          <p:cNvSpPr txBox="1"/>
          <p:nvPr/>
        </p:nvSpPr>
        <p:spPr>
          <a:xfrm>
            <a:off x="4580525" y="1655649"/>
            <a:ext cx="4507187" cy="22929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nb-NO" sz="1100" b="1" dirty="0" smtClean="0"/>
              <a:t>Seq</a:t>
            </a:r>
            <a:r>
              <a:rPr lang="nb-NO" sz="1100" dirty="0" smtClean="0"/>
              <a:t>: sekvensnummer. Kan endres for å korrigere rekkefølgen. Men det er enklere å benytte ‘flytt’ knappene.</a:t>
            </a:r>
          </a:p>
          <a:p>
            <a:endParaRPr lang="nb-NO" sz="1100" dirty="0" smtClean="0"/>
          </a:p>
          <a:p>
            <a:r>
              <a:rPr lang="nb-NO" sz="1100" b="1" dirty="0" smtClean="0"/>
              <a:t>Log Type</a:t>
            </a:r>
            <a:r>
              <a:rPr lang="nb-NO" sz="1100" dirty="0" smtClean="0"/>
              <a:t>: Vises om den er definert. Fra filter i GSAK blir den blank, fra GPS blir den satt til Found eller DNF. Spesialtilfellene Event og Webcam blir endret til korrekte typer (Attended / Webcam photo taken). For egne cacher er også ‘vedlikeholdstypene’ med.</a:t>
            </a:r>
          </a:p>
          <a:p>
            <a:endParaRPr lang="nb-NO" sz="1100" dirty="0" smtClean="0"/>
          </a:p>
          <a:p>
            <a:r>
              <a:rPr lang="nb-NO" sz="1100" b="1" dirty="0" smtClean="0"/>
              <a:t>Date/time</a:t>
            </a:r>
            <a:r>
              <a:rPr lang="nb-NO" sz="1100" dirty="0" smtClean="0"/>
              <a:t>: Dato og tid for funn.</a:t>
            </a:r>
          </a:p>
          <a:p>
            <a:endParaRPr lang="nb-NO" sz="1100" dirty="0"/>
          </a:p>
          <a:p>
            <a:pPr lvl="1"/>
            <a:r>
              <a:rPr lang="nb-NO" sz="1100" dirty="0" smtClean="0"/>
              <a:t>Cacher kan fjernes fra listen ved å høyreklikke og velge ‘delete’, eller man kopierer med ‘klon’.</a:t>
            </a:r>
          </a:p>
          <a:p>
            <a:endParaRPr lang="nb-NO" sz="1100" dirty="0"/>
          </a:p>
        </p:txBody>
      </p:sp>
    </p:spTree>
    <p:extLst>
      <p:ext uri="{BB962C8B-B14F-4D97-AF65-F5344CB8AC3E}">
        <p14:creationId xmlns:p14="http://schemas.microsoft.com/office/powerpoint/2010/main" val="3330169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nb-NO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Publisere logger, travelbugs</a:t>
            </a:r>
            <a:endParaRPr lang="fr-F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5" name="TekstSylinder 4"/>
          <p:cNvSpPr txBox="1"/>
          <p:nvPr/>
        </p:nvSpPr>
        <p:spPr>
          <a:xfrm>
            <a:off x="144463" y="1772816"/>
            <a:ext cx="8259441" cy="11541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smtClean="0"/>
              <a:t>Klikk på ‘Trackables’ knappen på redigeringssiden for å komme til denne siden.</a:t>
            </a:r>
          </a:p>
          <a:p>
            <a:endParaRPr lang="nb-NO" dirty="0"/>
          </a:p>
          <a:p>
            <a:pPr marL="171450" indent="-171450">
              <a:buFont typeface="Arial" pitchFamily="34" charset="0"/>
              <a:buChar char="•"/>
            </a:pPr>
            <a:r>
              <a:rPr lang="nb-NO" sz="1100" dirty="0" smtClean="0"/>
              <a:t>Viser alle trackables du er i besittelse av, samt alle som finnes i den aktuelle cachen.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nb-NO" sz="1100" dirty="0" smtClean="0"/>
              <a:t>Du kan fra dette bildet utføre alle de vanlige hendelsene for en trackable (retrive, drop, discover, visit).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nb-NO" sz="1100" dirty="0" smtClean="0"/>
              <a:t>Høyreklikk på ønsket travelbug/coin for å utføre handling. Om nødvendig blir du da spurt om trackingnummer.</a:t>
            </a:r>
            <a:endParaRPr lang="nb-NO" sz="11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2" y="3124200"/>
            <a:ext cx="9028113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790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nb-NO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Publisere logger</a:t>
            </a:r>
            <a:r>
              <a:rPr lang="nb-NO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bilder</a:t>
            </a:r>
            <a:endParaRPr lang="fr-F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5" name="TekstSylinder 4"/>
          <p:cNvSpPr txBox="1"/>
          <p:nvPr/>
        </p:nvSpPr>
        <p:spPr>
          <a:xfrm>
            <a:off x="144463" y="1772816"/>
            <a:ext cx="8873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 smtClean="0"/>
              <a:t>Klikk </a:t>
            </a:r>
            <a:r>
              <a:rPr lang="nb-NO" smtClean="0"/>
              <a:t>på ‘Images’ </a:t>
            </a:r>
            <a:r>
              <a:rPr lang="nb-NO" dirty="0" smtClean="0"/>
              <a:t>knappen på redigeringssiden for å komme til denne </a:t>
            </a:r>
            <a:r>
              <a:rPr lang="nb-NO" smtClean="0"/>
              <a:t>siden.</a:t>
            </a:r>
            <a:endParaRPr lang="nb-NO" dirty="0" smtClean="0"/>
          </a:p>
        </p:txBody>
      </p:sp>
      <p:sp>
        <p:nvSpPr>
          <p:cNvPr id="8" name="AutoShape 2" descr="Inline image 1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9" name="AutoShape 4" descr="Inline image 1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10" name="AutoShape 6" descr="Inline image 1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/>
          </a:p>
        </p:txBody>
      </p:sp>
      <p:sp>
        <p:nvSpPr>
          <p:cNvPr id="12" name="TekstSylinder 11"/>
          <p:cNvSpPr txBox="1"/>
          <p:nvPr/>
        </p:nvSpPr>
        <p:spPr>
          <a:xfrm>
            <a:off x="144463" y="2275592"/>
            <a:ext cx="248332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100" smtClean="0"/>
              <a:t>Her kan man legge inn et eller flere</a:t>
            </a:r>
          </a:p>
          <a:p>
            <a:r>
              <a:rPr lang="nb-NO" sz="1100"/>
              <a:t>b</a:t>
            </a:r>
            <a:r>
              <a:rPr lang="nb-NO" sz="1100" smtClean="0"/>
              <a:t>ilder for loggoppføringen.</a:t>
            </a:r>
            <a:endParaRPr lang="nb-NO" sz="110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1720" y="2564904"/>
            <a:ext cx="6619419" cy="4042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99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nb-NO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Litt forskjellig</a:t>
            </a:r>
            <a:endParaRPr lang="fr-FR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5" name="TekstSylinder 4"/>
          <p:cNvSpPr txBox="1"/>
          <p:nvPr/>
        </p:nvSpPr>
        <p:spPr>
          <a:xfrm>
            <a:off x="144463" y="1772816"/>
            <a:ext cx="8243961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200" b="1" dirty="0" smtClean="0"/>
              <a:t>Bruk av ‘user flag’: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nb-NO" sz="1200" dirty="0" smtClean="0"/>
              <a:t>‘User Flag’ er en slags ‘pinne’ eller markering man kan sette på en eller flere cacher som man senere enkelt kan filtrere på.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nb-NO" sz="1200" dirty="0" smtClean="0"/>
              <a:t>Eksempel på bruk er å kombinere flere av allerede eksisterende filtre, for eksempel for å vise alle cacher man eier og har funnet i samme bilde kan man gjøre følgende: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200" dirty="0" smtClean="0"/>
              <a:t>Fjern først alle ‘user flag’ ved å velge menypunkt ‘User flags’ -&gt; ‘Clear all user flags’ (eller trykk F7)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200" dirty="0" smtClean="0"/>
              <a:t>Velg så opp filter ‘Funnet’ (eller det navnet du har gitt et slikt filter) og velg ‘Set for filter only’ (eller Shift+F6)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200" dirty="0" smtClean="0"/>
              <a:t>Velg så neste filter (‘Mine cacher’ el.l) og klikk Shift+F6 for disse også.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200" dirty="0" smtClean="0"/>
              <a:t>Velg til slutt ‘menypunkt ‘Search -&gt; ‘User flag set’ (eller F8) og du har resultatet fra begge de to foregående filtre vist sammen.</a:t>
            </a:r>
          </a:p>
          <a:p>
            <a:pPr marL="171450" indent="-171450">
              <a:buFont typeface="Arial" pitchFamily="34" charset="0"/>
              <a:buChar char="•"/>
            </a:pPr>
            <a:endParaRPr lang="nb-NO" sz="1200" dirty="0"/>
          </a:p>
          <a:p>
            <a:r>
              <a:rPr lang="nb-NO" sz="1200" b="1" dirty="0"/>
              <a:t>Fjerne arkiverte cacher fra </a:t>
            </a:r>
            <a:r>
              <a:rPr lang="nb-NO" sz="1200" b="1" dirty="0" smtClean="0"/>
              <a:t>databasen: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/>
              <a:t>Når cacher blir arkivert får vi ikke info om dette i pocket queries, og må rydde bort disse manuelt. Dersom man har alle cacher i </a:t>
            </a:r>
            <a:r>
              <a:rPr lang="nb-NO" sz="1200" dirty="0" smtClean="0"/>
              <a:t>Hordaland (eller Norge) </a:t>
            </a:r>
            <a:r>
              <a:rPr lang="nb-NO" sz="1200" dirty="0" smtClean="0"/>
              <a:t>i databasen og </a:t>
            </a:r>
            <a:r>
              <a:rPr lang="nb-NO" sz="1200" dirty="0"/>
              <a:t>oppdaterer disse ukentlig kan </a:t>
            </a:r>
            <a:r>
              <a:rPr lang="nb-NO" sz="1200" dirty="0" smtClean="0"/>
              <a:t>en slik opprydding gjøres </a:t>
            </a:r>
            <a:r>
              <a:rPr lang="nb-NO" sz="1200" dirty="0"/>
              <a:t>ganske </a:t>
            </a:r>
            <a:r>
              <a:rPr lang="nb-NO" sz="1200" dirty="0" smtClean="0"/>
              <a:t>enkelt, noe som vises i slutten av denne presentasjonen under ‘filtre’</a:t>
            </a:r>
            <a:endParaRPr lang="nb-NO" sz="1200" dirty="0"/>
          </a:p>
          <a:p>
            <a:pPr lvl="1"/>
            <a:endParaRPr lang="nb-NO" sz="1200" dirty="0"/>
          </a:p>
          <a:p>
            <a:r>
              <a:rPr lang="nb-NO" sz="1200" b="1" dirty="0"/>
              <a:t>Bruk av flere databaser  i Gsak: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Det er mange i Gsak-mijøet som mener at den beste måten å organisere data på er å dele dette opp i mange database, f.eks. En DB for utlagte cacher, en for funnede, en for ufunnede osv.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Jeg har enda ikke sett en eneste god forklaring på hvorfor man synes at dette er en bedre enn å lå databasemotoren i bunnen av Gsak (sqlite) ta seg av slikt, og heller å benytte filtre aktivt fremfor å bytte databaser avhengig av hva du ønsker å se. Endel visninger er faktisk ikke mulig å vise dersom man har en slik </a:t>
            </a:r>
            <a:r>
              <a:rPr lang="nb-NO" sz="1200" dirty="0" smtClean="0"/>
              <a:t>oppdelig</a:t>
            </a:r>
            <a:r>
              <a:rPr lang="nb-NO" sz="12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Selvsagt er det ingen regler uten unntak. Jeg benytter en egen database for å samle samtlige logger til en annen geocaching-bruker.</a:t>
            </a:r>
            <a:endParaRPr lang="nb-NO" sz="1200" dirty="0"/>
          </a:p>
          <a:p>
            <a:pPr marL="171450" indent="-171450">
              <a:buFont typeface="Arial" pitchFamily="34" charset="0"/>
              <a:buChar char="•"/>
            </a:pPr>
            <a:endParaRPr lang="nb-NO" sz="1100" dirty="0"/>
          </a:p>
        </p:txBody>
      </p:sp>
    </p:spTree>
    <p:extLst>
      <p:ext uri="{BB962C8B-B14F-4D97-AF65-F5344CB8AC3E}">
        <p14:creationId xmlns:p14="http://schemas.microsoft.com/office/powerpoint/2010/main" val="27716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nb-NO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Makroer – Macro manager</a:t>
            </a:r>
            <a:endParaRPr lang="fr-FR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5" name="TekstSylinder 4"/>
          <p:cNvSpPr txBox="1"/>
          <p:nvPr/>
        </p:nvSpPr>
        <p:spPr>
          <a:xfrm>
            <a:off x="158626" y="1909614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 smtClean="0"/>
              <a:t>Velg menypunkt  ‘Macro -&gt; Run/Manage’:</a:t>
            </a:r>
            <a:endParaRPr lang="nb-NO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910" y="1646034"/>
            <a:ext cx="2628900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614" y="2403273"/>
            <a:ext cx="7733754" cy="434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Avrundet rektangel 9"/>
          <p:cNvSpPr/>
          <p:nvPr/>
        </p:nvSpPr>
        <p:spPr>
          <a:xfrm>
            <a:off x="271610" y="2755791"/>
            <a:ext cx="844006" cy="15849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 dirty="0">
              <a:solidFill>
                <a:schemeClr val="tx1"/>
              </a:solidFill>
            </a:endParaRPr>
          </a:p>
        </p:txBody>
      </p:sp>
      <p:sp>
        <p:nvSpPr>
          <p:cNvPr id="11" name="Avrundet rektangel 10"/>
          <p:cNvSpPr/>
          <p:nvPr/>
        </p:nvSpPr>
        <p:spPr>
          <a:xfrm>
            <a:off x="2339752" y="3160509"/>
            <a:ext cx="2448272" cy="484515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Link til søkbart arkiv over alle makroer som finnes på gsak.net</a:t>
            </a:r>
            <a:endParaRPr lang="en-US" sz="1200" dirty="0"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</p:txBody>
      </p:sp>
      <p:cxnSp>
        <p:nvCxnSpPr>
          <p:cNvPr id="12" name="Rett pil 11"/>
          <p:cNvCxnSpPr/>
          <p:nvPr/>
        </p:nvCxnSpPr>
        <p:spPr>
          <a:xfrm flipH="1" flipV="1">
            <a:off x="1133475" y="2857500"/>
            <a:ext cx="1968674" cy="30301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Avrundet rektangel 13"/>
          <p:cNvSpPr/>
          <p:nvPr/>
        </p:nvSpPr>
        <p:spPr>
          <a:xfrm>
            <a:off x="1365548" y="6362278"/>
            <a:ext cx="539452" cy="26712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 dirty="0">
              <a:solidFill>
                <a:schemeClr val="tx1"/>
              </a:solidFill>
            </a:endParaRPr>
          </a:p>
        </p:txBody>
      </p:sp>
      <p:sp>
        <p:nvSpPr>
          <p:cNvPr id="19" name="Avrundet rektangel 18"/>
          <p:cNvSpPr/>
          <p:nvPr/>
        </p:nvSpPr>
        <p:spPr>
          <a:xfrm>
            <a:off x="2339752" y="4093051"/>
            <a:ext cx="2448272" cy="484515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Kjør den valgte makroen, samme som å dobbeltklikke.</a:t>
            </a:r>
            <a:endParaRPr lang="en-US" sz="1200" dirty="0"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</p:txBody>
      </p:sp>
      <p:cxnSp>
        <p:nvCxnSpPr>
          <p:cNvPr id="20" name="Rett pil 19"/>
          <p:cNvCxnSpPr/>
          <p:nvPr/>
        </p:nvCxnSpPr>
        <p:spPr>
          <a:xfrm flipH="1">
            <a:off x="1635276" y="4335308"/>
            <a:ext cx="704476" cy="202697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Avrundet rektangel 21"/>
          <p:cNvSpPr/>
          <p:nvPr/>
        </p:nvSpPr>
        <p:spPr>
          <a:xfrm>
            <a:off x="2339752" y="4864278"/>
            <a:ext cx="2448272" cy="603072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Sjekker for oppgraderinger for den valgte makroen eller alle installerte.</a:t>
            </a:r>
            <a:endParaRPr lang="en-US" sz="1200" dirty="0"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</p:txBody>
      </p:sp>
      <p:sp>
        <p:nvSpPr>
          <p:cNvPr id="26" name="Avrundet rektangel 25"/>
          <p:cNvSpPr/>
          <p:nvPr/>
        </p:nvSpPr>
        <p:spPr>
          <a:xfrm>
            <a:off x="2165648" y="6352753"/>
            <a:ext cx="539452" cy="26712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 dirty="0">
              <a:solidFill>
                <a:schemeClr val="tx1"/>
              </a:solidFill>
            </a:endParaRPr>
          </a:p>
        </p:txBody>
      </p:sp>
      <p:cxnSp>
        <p:nvCxnSpPr>
          <p:cNvPr id="27" name="Rett pil 26"/>
          <p:cNvCxnSpPr>
            <a:stCxn id="22" idx="2"/>
            <a:endCxn id="26" idx="0"/>
          </p:cNvCxnSpPr>
          <p:nvPr/>
        </p:nvCxnSpPr>
        <p:spPr>
          <a:xfrm flipH="1">
            <a:off x="2435374" y="5467350"/>
            <a:ext cx="1128514" cy="88540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B724B-4E83-4E05-840A-FBB43F7A8AD6}" type="slidenum">
              <a:rPr lang="fr-FR" smtClean="0"/>
              <a:pPr>
                <a:defRPr/>
              </a:pPr>
              <a:t>41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236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nb-NO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Makroer – Et utvalg makroer</a:t>
            </a:r>
            <a:endParaRPr lang="fr-FR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29" name="TekstSylinder 28"/>
          <p:cNvSpPr txBox="1"/>
          <p:nvPr/>
        </p:nvSpPr>
        <p:spPr>
          <a:xfrm>
            <a:off x="155573" y="1688519"/>
            <a:ext cx="880891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400" dirty="0" smtClean="0"/>
              <a:t>Noen makroer som kan være verdt å installere:</a:t>
            </a:r>
          </a:p>
          <a:p>
            <a:pPr marL="285750" indent="-285750">
              <a:buFont typeface="Arial" pitchFamily="34" charset="0"/>
              <a:buChar char="•"/>
            </a:pPr>
            <a:endParaRPr lang="nb-NO" sz="1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GarminExport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nb-NO" sz="1200" dirty="0" smtClean="0"/>
              <a:t>Universal </a:t>
            </a:r>
            <a:r>
              <a:rPr lang="nb-NO" sz="1200" dirty="0"/>
              <a:t>Garmin GPX </a:t>
            </a:r>
            <a:r>
              <a:rPr lang="nb-NO" sz="1200" dirty="0" smtClean="0"/>
              <a:t>Export - Oregon, Colorado, Dakota, Montana, </a:t>
            </a:r>
            <a:r>
              <a:rPr lang="nb-NO" sz="1200" dirty="0" smtClean="0"/>
              <a:t>GPSMap.</a:t>
            </a:r>
            <a:endParaRPr lang="nb-NO" sz="1200" dirty="0" smtClean="0"/>
          </a:p>
          <a:p>
            <a:pPr marL="742950" lvl="1" indent="-285750">
              <a:buFont typeface="Arial" pitchFamily="34" charset="0"/>
              <a:buChar char="•"/>
            </a:pPr>
            <a:r>
              <a:rPr lang="nb-NO" sz="1200" dirty="0" smtClean="0"/>
              <a:t>Standardvalget dersom du skal kopiere cacher over til en av de støttede GPS’ene</a:t>
            </a:r>
          </a:p>
          <a:p>
            <a:pPr lvl="4"/>
            <a:endParaRPr lang="nb-NO" sz="1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CacheRoute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sz="1200" dirty="0" smtClean="0"/>
              <a:t>Creates </a:t>
            </a:r>
            <a:r>
              <a:rPr lang="en-US" sz="1200" dirty="0"/>
              <a:t>an optimized driving route between </a:t>
            </a:r>
            <a:r>
              <a:rPr lang="en-US" sz="1200" dirty="0" smtClean="0"/>
              <a:t>Caches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sz="1200" dirty="0" smtClean="0"/>
              <a:t>Lager rutekart og visning i GoogleMaps for mest optimale rute mellom et utvalg cacher</a:t>
            </a:r>
            <a:r>
              <a:rPr lang="en-US" sz="1200" dirty="0" smtClean="0"/>
              <a:t>.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sz="1200" dirty="0" smtClean="0"/>
              <a:t>Denne er ganske lik ruteoptimaliseringen som nå finnes på cachetur.no</a:t>
            </a:r>
            <a:endParaRPr lang="en-US" sz="1200" dirty="0" smtClean="0"/>
          </a:p>
          <a:p>
            <a:pPr lvl="5"/>
            <a:endParaRPr lang="en-US" sz="1200" dirty="0"/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TomTom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sz="1200" dirty="0" smtClean="0"/>
              <a:t>Cache </a:t>
            </a:r>
            <a:r>
              <a:rPr lang="en-US" sz="1200" dirty="0"/>
              <a:t>and Child Waypoint exporter for TomTom </a:t>
            </a:r>
            <a:r>
              <a:rPr lang="en-US" sz="1200" dirty="0" smtClean="0"/>
              <a:t>Navigators</a:t>
            </a:r>
          </a:p>
          <a:p>
            <a:pPr marL="1200150" lvl="2" indent="-285750">
              <a:buFont typeface="Arial" pitchFamily="34" charset="0"/>
              <a:buChar char="•"/>
            </a:pPr>
            <a:r>
              <a:rPr lang="nb-NO" sz="1200" dirty="0" smtClean="0"/>
              <a:t>Eksporterer </a:t>
            </a:r>
            <a:r>
              <a:rPr lang="nb-NO" sz="1200" dirty="0"/>
              <a:t>cacher til TomTom POIs, et must om du har TomTom</a:t>
            </a:r>
            <a:r>
              <a:rPr lang="nb-NO" sz="1200" dirty="0" smtClean="0"/>
              <a:t>.</a:t>
            </a:r>
          </a:p>
          <a:p>
            <a:pPr marL="1200150" lvl="2" indent="-285750">
              <a:buFont typeface="Arial" pitchFamily="34" charset="0"/>
              <a:buChar char="•"/>
            </a:pPr>
            <a:r>
              <a:rPr lang="nb-NO" sz="1200" dirty="0" smtClean="0"/>
              <a:t>(NuviExport gjør visstnok tilsvarende for Garmins BilGPS’er)</a:t>
            </a:r>
          </a:p>
          <a:p>
            <a:pPr marL="285750" indent="-285750">
              <a:buFont typeface="Arial" pitchFamily="34" charset="0"/>
              <a:buChar char="•"/>
            </a:pPr>
            <a:endParaRPr lang="nb-NO" sz="1200" dirty="0"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HTML_GoogleMapsNearestV3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nb-NO" sz="1200" dirty="0" smtClean="0">
                <a:sym typeface="Wingdings" pitchFamily="2" charset="2"/>
              </a:rPr>
              <a:t>Viser flere cacher samtidig i kart internt i Gsak</a:t>
            </a:r>
          </a:p>
          <a:p>
            <a:pPr marL="742950" lvl="1" indent="-285750">
              <a:buFont typeface="Arial" pitchFamily="34" charset="0"/>
              <a:buChar char="•"/>
            </a:pPr>
            <a:endParaRPr lang="nb-NO" sz="1200" dirty="0"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>
                <a:sym typeface="Wingdings" pitchFamily="2" charset="2"/>
              </a:rPr>
              <a:t>GetCachesOnRoute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nb-NO" sz="1200" dirty="0">
                <a:sym typeface="Wingdings" pitchFamily="2" charset="2"/>
              </a:rPr>
              <a:t>Definer en reiserute på et kart og Gsak laster ned alle cacher i en gitt avstand til denne ruten.</a:t>
            </a:r>
          </a:p>
          <a:p>
            <a:pPr marL="742950" lvl="1" indent="-285750">
              <a:buFont typeface="Arial" pitchFamily="34" charset="0"/>
              <a:buChar char="•"/>
            </a:pPr>
            <a:endParaRPr lang="nb-NO" sz="1200" dirty="0"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nb-NO" sz="1200" dirty="0" smtClean="0"/>
              <a:t>GsakMapTypes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nb-NO" sz="1200" dirty="0" smtClean="0"/>
              <a:t>Lar deg velge andre kart i split-screen. Blant annet «Statkart Topo»</a:t>
            </a:r>
            <a:endParaRPr lang="nb-NO" sz="1200" dirty="0"/>
          </a:p>
          <a:p>
            <a:pPr marL="742950" lvl="1" indent="-285750">
              <a:buFont typeface="Arial" pitchFamily="34" charset="0"/>
              <a:buChar char="•"/>
            </a:pPr>
            <a:endParaRPr lang="nb-NO" sz="1200" dirty="0"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endParaRPr lang="nb-NO" sz="1200" dirty="0"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438429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nb-NO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Makroer – </a:t>
            </a:r>
            <a:r>
              <a:rPr lang="nb-NO" dirty="0"/>
              <a:t>GarminExport</a:t>
            </a:r>
            <a:endParaRPr lang="fr-F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14" y="2492734"/>
            <a:ext cx="6087070" cy="4302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kstSylinder 4"/>
          <p:cNvSpPr txBox="1"/>
          <p:nvPr/>
        </p:nvSpPr>
        <p:spPr>
          <a:xfrm>
            <a:off x="155574" y="1772816"/>
            <a:ext cx="6072609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400" dirty="0" smtClean="0"/>
              <a:t>En manns bruk av GarminExport makroen</a:t>
            </a:r>
          </a:p>
          <a:p>
            <a:r>
              <a:rPr lang="nb-NO" sz="1100" dirty="0" smtClean="0"/>
              <a:t>Altså ingen fasit, men dette fungerer for bjoff. </a:t>
            </a:r>
            <a:r>
              <a:rPr lang="nb-NO" sz="1100" dirty="0" smtClean="0">
                <a:sym typeface="Wingdings" pitchFamily="2" charset="2"/>
              </a:rPr>
              <a:t></a:t>
            </a:r>
            <a:endParaRPr lang="nb-NO" sz="1100" dirty="0"/>
          </a:p>
        </p:txBody>
      </p:sp>
      <p:sp>
        <p:nvSpPr>
          <p:cNvPr id="8" name="Avrundet rektangel 7"/>
          <p:cNvSpPr/>
          <p:nvPr/>
        </p:nvSpPr>
        <p:spPr>
          <a:xfrm>
            <a:off x="2843808" y="3015680"/>
            <a:ext cx="394692" cy="13709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 dirty="0">
              <a:solidFill>
                <a:schemeClr val="tx1"/>
              </a:solidFill>
            </a:endParaRPr>
          </a:p>
        </p:txBody>
      </p:sp>
      <p:sp>
        <p:nvSpPr>
          <p:cNvPr id="9" name="Avrundet rektangel 8"/>
          <p:cNvSpPr/>
          <p:nvPr/>
        </p:nvSpPr>
        <p:spPr>
          <a:xfrm>
            <a:off x="6300192" y="2178000"/>
            <a:ext cx="2783871" cy="484515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Bruk alltid samme navn, da vet du hvilke cacher som er på GPS’en.</a:t>
            </a:r>
            <a:endParaRPr lang="en-US" sz="1200" dirty="0"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</p:txBody>
      </p:sp>
      <p:cxnSp>
        <p:nvCxnSpPr>
          <p:cNvPr id="10" name="Rett pil 9"/>
          <p:cNvCxnSpPr>
            <a:stCxn id="9" idx="1"/>
          </p:cNvCxnSpPr>
          <p:nvPr/>
        </p:nvCxnSpPr>
        <p:spPr>
          <a:xfrm flipH="1">
            <a:off x="3251326" y="2420258"/>
            <a:ext cx="3048866" cy="68347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Avrundet rektangel 17"/>
          <p:cNvSpPr/>
          <p:nvPr/>
        </p:nvSpPr>
        <p:spPr>
          <a:xfrm>
            <a:off x="6300192" y="2773422"/>
            <a:ext cx="2783871" cy="484515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Hak av for å bruke filteret som er satt i GSAK.</a:t>
            </a:r>
            <a:endParaRPr lang="en-US" sz="1200" dirty="0"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</p:txBody>
      </p:sp>
      <p:sp>
        <p:nvSpPr>
          <p:cNvPr id="19" name="Avrundet rektangel 18"/>
          <p:cNvSpPr/>
          <p:nvPr/>
        </p:nvSpPr>
        <p:spPr>
          <a:xfrm>
            <a:off x="827584" y="3324226"/>
            <a:ext cx="1080120" cy="1663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 dirty="0">
              <a:solidFill>
                <a:schemeClr val="tx1"/>
              </a:solidFill>
            </a:endParaRPr>
          </a:p>
        </p:txBody>
      </p:sp>
      <p:cxnSp>
        <p:nvCxnSpPr>
          <p:cNvPr id="20" name="Rett pil 19"/>
          <p:cNvCxnSpPr>
            <a:stCxn id="18" idx="1"/>
            <a:endCxn id="19" idx="3"/>
          </p:cNvCxnSpPr>
          <p:nvPr/>
        </p:nvCxnSpPr>
        <p:spPr>
          <a:xfrm flipH="1">
            <a:off x="1907704" y="3015680"/>
            <a:ext cx="4392488" cy="39171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Avrundet rektangel 25"/>
          <p:cNvSpPr/>
          <p:nvPr/>
        </p:nvSpPr>
        <p:spPr>
          <a:xfrm>
            <a:off x="6300191" y="3389987"/>
            <a:ext cx="2783871" cy="759093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For en Garmin Oregon 450 fungerer dette som passe verdier. </a:t>
            </a:r>
            <a:endParaRPr lang="en-US" sz="1200" dirty="0" smtClean="0"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For </a:t>
            </a: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Montana benytter jeg 9500/10</a:t>
            </a: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.</a:t>
            </a:r>
          </a:p>
        </p:txBody>
      </p:sp>
      <p:sp>
        <p:nvSpPr>
          <p:cNvPr id="27" name="Avrundet rektangel 26"/>
          <p:cNvSpPr/>
          <p:nvPr/>
        </p:nvSpPr>
        <p:spPr>
          <a:xfrm>
            <a:off x="3443883" y="3577655"/>
            <a:ext cx="451842" cy="39427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 dirty="0">
              <a:solidFill>
                <a:schemeClr val="tx1"/>
              </a:solidFill>
            </a:endParaRPr>
          </a:p>
        </p:txBody>
      </p:sp>
      <p:cxnSp>
        <p:nvCxnSpPr>
          <p:cNvPr id="28" name="Rett pil 27"/>
          <p:cNvCxnSpPr>
            <a:stCxn id="26" idx="1"/>
            <a:endCxn id="27" idx="3"/>
          </p:cNvCxnSpPr>
          <p:nvPr/>
        </p:nvCxnSpPr>
        <p:spPr>
          <a:xfrm flipH="1">
            <a:off x="3895725" y="3769534"/>
            <a:ext cx="2404466" cy="525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Avrundet rektangel 30"/>
          <p:cNvSpPr/>
          <p:nvPr/>
        </p:nvSpPr>
        <p:spPr>
          <a:xfrm>
            <a:off x="6300188" y="5478696"/>
            <a:ext cx="2783871" cy="484515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Sett inn de filter du har for dine egne cacher og de du har funnet.</a:t>
            </a:r>
            <a:endParaRPr lang="en-US" sz="1200" dirty="0"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</p:txBody>
      </p:sp>
      <p:cxnSp>
        <p:nvCxnSpPr>
          <p:cNvPr id="32" name="Rett pil 31"/>
          <p:cNvCxnSpPr>
            <a:stCxn id="31" idx="1"/>
            <a:endCxn id="38" idx="3"/>
          </p:cNvCxnSpPr>
          <p:nvPr/>
        </p:nvCxnSpPr>
        <p:spPr>
          <a:xfrm flipH="1" flipV="1">
            <a:off x="4355975" y="5441765"/>
            <a:ext cx="1944213" cy="279189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Rett pil 34"/>
          <p:cNvCxnSpPr>
            <a:stCxn id="31" idx="1"/>
            <a:endCxn id="39" idx="3"/>
          </p:cNvCxnSpPr>
          <p:nvPr/>
        </p:nvCxnSpPr>
        <p:spPr>
          <a:xfrm flipH="1">
            <a:off x="4355975" y="5720954"/>
            <a:ext cx="1944213" cy="15285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Avrundet rektangel 37"/>
          <p:cNvSpPr/>
          <p:nvPr/>
        </p:nvSpPr>
        <p:spPr>
          <a:xfrm>
            <a:off x="250824" y="5373217"/>
            <a:ext cx="4105151" cy="13709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 dirty="0">
              <a:solidFill>
                <a:schemeClr val="tx1"/>
              </a:solidFill>
            </a:endParaRPr>
          </a:p>
        </p:txBody>
      </p:sp>
      <p:sp>
        <p:nvSpPr>
          <p:cNvPr id="39" name="Avrundet rektangel 38"/>
          <p:cNvSpPr/>
          <p:nvPr/>
        </p:nvSpPr>
        <p:spPr>
          <a:xfrm>
            <a:off x="250824" y="5805264"/>
            <a:ext cx="4105151" cy="13709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 dirty="0">
              <a:solidFill>
                <a:schemeClr val="tx1"/>
              </a:solidFill>
            </a:endParaRPr>
          </a:p>
        </p:txBody>
      </p:sp>
      <p:sp>
        <p:nvSpPr>
          <p:cNvPr id="43" name="Avrundet rektangel 42"/>
          <p:cNvSpPr/>
          <p:nvPr/>
        </p:nvSpPr>
        <p:spPr>
          <a:xfrm>
            <a:off x="6300190" y="6101392"/>
            <a:ext cx="2783871" cy="484515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Og når du har funnet ‘dine’ inn-stillinger kan disse lagres.</a:t>
            </a:r>
            <a:endParaRPr lang="en-US" sz="1200" dirty="0"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</p:txBody>
      </p:sp>
      <p:sp>
        <p:nvSpPr>
          <p:cNvPr id="44" name="Avrundet rektangel 43"/>
          <p:cNvSpPr/>
          <p:nvPr/>
        </p:nvSpPr>
        <p:spPr>
          <a:xfrm>
            <a:off x="1465387" y="6146254"/>
            <a:ext cx="2540074" cy="1973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 dirty="0">
              <a:solidFill>
                <a:schemeClr val="tx1"/>
              </a:solidFill>
            </a:endParaRPr>
          </a:p>
        </p:txBody>
      </p:sp>
      <p:cxnSp>
        <p:nvCxnSpPr>
          <p:cNvPr id="45" name="Rett pil 44"/>
          <p:cNvCxnSpPr>
            <a:stCxn id="43" idx="1"/>
          </p:cNvCxnSpPr>
          <p:nvPr/>
        </p:nvCxnSpPr>
        <p:spPr>
          <a:xfrm flipH="1" flipV="1">
            <a:off x="4038600" y="6235312"/>
            <a:ext cx="2261590" cy="10833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Avrundet rektangel 47"/>
          <p:cNvSpPr/>
          <p:nvPr/>
        </p:nvSpPr>
        <p:spPr>
          <a:xfrm>
            <a:off x="6300189" y="4247831"/>
            <a:ext cx="2783871" cy="1125385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1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%</a:t>
            </a:r>
            <a:r>
              <a:rPr lang="en-US" sz="1100" dirty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correct=* %</a:t>
            </a:r>
            <a:r>
              <a:rPr lang="en-US" sz="11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name</a:t>
            </a:r>
            <a:endParaRPr lang="en-US" sz="1100" dirty="0"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Gjør at cacher med corrected coordinates vises med en stjerne før </a:t>
            </a:r>
            <a:r>
              <a:rPr lang="en-US" sz="1200" dirty="0" err="1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cachenavnet</a:t>
            </a:r>
            <a:r>
              <a:rPr lang="en-US" sz="12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.</a:t>
            </a:r>
          </a:p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100" dirty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%children </a:t>
            </a:r>
            <a:r>
              <a:rPr lang="en-US" sz="11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smart%c_Code1</a:t>
            </a:r>
          </a:p>
          <a:p>
            <a:pPr lvl="0">
              <a:spcBef>
                <a:spcPts val="0"/>
              </a:spcBef>
              <a:spcAft>
                <a:spcPts val="0"/>
              </a:spcAft>
              <a:tabLst>
                <a:tab pos="0" algn="l"/>
                <a:tab pos="457200" algn="l"/>
                <a:tab pos="914400" algn="l"/>
                <a:tab pos="1371599" algn="l"/>
                <a:tab pos="1828800" algn="l"/>
                <a:tab pos="2286000" algn="l"/>
                <a:tab pos="2743199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399" algn="l"/>
                <a:tab pos="5943600" algn="l"/>
                <a:tab pos="6400799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100" dirty="0" err="1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Gir</a:t>
            </a:r>
            <a:r>
              <a:rPr lang="en-US" sz="11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 </a:t>
            </a:r>
            <a:r>
              <a:rPr lang="en-US" sz="1100" dirty="0" err="1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litt</a:t>
            </a:r>
            <a:r>
              <a:rPr lang="en-US" sz="11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 </a:t>
            </a:r>
            <a:r>
              <a:rPr lang="en-US" sz="1100" dirty="0" err="1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bedre</a:t>
            </a:r>
            <a:r>
              <a:rPr lang="en-US" sz="11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 </a:t>
            </a:r>
            <a:r>
              <a:rPr lang="en-US" sz="1100" dirty="0" err="1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navn</a:t>
            </a:r>
            <a:r>
              <a:rPr lang="en-US" sz="11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 </a:t>
            </a:r>
            <a:r>
              <a:rPr lang="en-US" sz="1100" dirty="0" err="1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på</a:t>
            </a:r>
            <a:r>
              <a:rPr lang="en-US" sz="1100" dirty="0" smtClean="0">
                <a:solidFill>
                  <a:srgbClr val="000000"/>
                </a:solidFill>
                <a:latin typeface="Arial" pitchFamily="34"/>
                <a:ea typeface="Times New Roman" pitchFamily="18"/>
                <a:cs typeface="Times New Roman" pitchFamily="18"/>
              </a:rPr>
              <a:t> child-points.</a:t>
            </a:r>
            <a:endParaRPr lang="en-US" sz="1100" dirty="0">
              <a:solidFill>
                <a:srgbClr val="000000"/>
              </a:solidFill>
              <a:latin typeface="Arial" pitchFamily="34"/>
              <a:ea typeface="Times New Roman" pitchFamily="18"/>
              <a:cs typeface="Times New Roman" pitchFamily="18"/>
            </a:endParaRPr>
          </a:p>
        </p:txBody>
      </p:sp>
      <p:cxnSp>
        <p:nvCxnSpPr>
          <p:cNvPr id="49" name="Rett pil 48"/>
          <p:cNvCxnSpPr>
            <a:stCxn id="48" idx="1"/>
            <a:endCxn id="51" idx="3"/>
          </p:cNvCxnSpPr>
          <p:nvPr/>
        </p:nvCxnSpPr>
        <p:spPr>
          <a:xfrm flipH="1">
            <a:off x="3895726" y="4810524"/>
            <a:ext cx="2404463" cy="12319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Avrundet rektangel 50"/>
          <p:cNvSpPr/>
          <p:nvPr/>
        </p:nvSpPr>
        <p:spPr>
          <a:xfrm>
            <a:off x="2560738" y="4736582"/>
            <a:ext cx="1334988" cy="39427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b-NO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93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nb-NO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Hvordan skaffe hjelp</a:t>
            </a:r>
            <a:endParaRPr lang="fr-FR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7" name="TekstSylinder 6"/>
          <p:cNvSpPr txBox="1"/>
          <p:nvPr/>
        </p:nvSpPr>
        <p:spPr>
          <a:xfrm>
            <a:off x="431277" y="1737598"/>
            <a:ext cx="837607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b="1" dirty="0" smtClean="0"/>
              <a:t>Hjelpefil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nb-NO" dirty="0" smtClean="0"/>
              <a:t>Tilgjengelig fra      knappen på verktøylinjen eller menyen ‘hjelp’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nb-NO" dirty="0" smtClean="0"/>
              <a:t>Godt dokumentert og oversiktlig.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nb-NO" dirty="0" smtClean="0"/>
              <a:t>Mange vanlige problemer og spørsmål er besvart/forklart i GSAK FAQ.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nb-NO" dirty="0" smtClean="0"/>
              <a:t>Hjelp for de fleste vinduer har en </a:t>
            </a:r>
            <a:r>
              <a:rPr lang="nb-NO" dirty="0"/>
              <a:t>hjelpeside </a:t>
            </a:r>
            <a:r>
              <a:rPr lang="nb-NO" dirty="0" smtClean="0"/>
              <a:t>hvor man kan klikke på det feltet man ønsker hjelp om.</a:t>
            </a:r>
          </a:p>
          <a:p>
            <a:endParaRPr lang="nb-NO" dirty="0" smtClean="0"/>
          </a:p>
          <a:p>
            <a:r>
              <a:rPr lang="nb-NO" b="1" dirty="0" smtClean="0"/>
              <a:t>Hjelpeknapp i dialoger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dirty="0" smtClean="0"/>
              <a:t>Gir hjelp tilpasset det du holder på med.</a:t>
            </a:r>
          </a:p>
          <a:p>
            <a:pPr marL="285750" indent="-285750">
              <a:buFont typeface="Arial" pitchFamily="34" charset="0"/>
              <a:buChar char="•"/>
            </a:pPr>
            <a:endParaRPr lang="nb-NO" dirty="0"/>
          </a:p>
          <a:p>
            <a:r>
              <a:rPr lang="nb-NO" b="1" dirty="0" smtClean="0"/>
              <a:t>GSAK Forum (</a:t>
            </a:r>
            <a:r>
              <a:rPr lang="nb-NO" b="1" dirty="0">
                <a:hlinkClick r:id="rId4"/>
              </a:rPr>
              <a:t>http://gsak.net/board</a:t>
            </a:r>
            <a:r>
              <a:rPr lang="nb-NO" b="1" dirty="0" smtClean="0">
                <a:hlinkClick r:id="rId4"/>
              </a:rPr>
              <a:t>/</a:t>
            </a:r>
            <a:r>
              <a:rPr lang="nb-NO" b="1" dirty="0" smtClean="0"/>
              <a:t>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nb-NO" dirty="0" smtClean="0"/>
              <a:t>Meget hjelpsomme brukere, men på engelsk</a:t>
            </a:r>
          </a:p>
          <a:p>
            <a:endParaRPr lang="nb-NO" dirty="0"/>
          </a:p>
          <a:p>
            <a:r>
              <a:rPr lang="nb-NO" b="1" dirty="0"/>
              <a:t>GeoBergen Forum (</a:t>
            </a:r>
            <a:r>
              <a:rPr lang="nb-NO" b="1" dirty="0">
                <a:hlinkClick r:id="rId5"/>
              </a:rPr>
              <a:t>http://www.geobergen.no</a:t>
            </a:r>
            <a:r>
              <a:rPr lang="nb-NO" b="1" dirty="0" smtClean="0">
                <a:hlinkClick r:id="rId5"/>
              </a:rPr>
              <a:t>/</a:t>
            </a:r>
            <a:r>
              <a:rPr lang="nb-NO" b="1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dirty="0" smtClean="0"/>
              <a:t>Spørsmål vedrørende innhold i denne presentasjonen kan enklest stilles her.</a:t>
            </a:r>
            <a:br>
              <a:rPr lang="nb-NO" dirty="0" smtClean="0"/>
            </a:br>
            <a:endParaRPr lang="nb-NO" dirty="0" smtClean="0"/>
          </a:p>
          <a:p>
            <a:r>
              <a:rPr lang="nb-NO" b="1" dirty="0"/>
              <a:t>GCInfo GSAK Tipsside</a:t>
            </a:r>
            <a:r>
              <a:rPr lang="nb-NO" dirty="0" smtClean="0"/>
              <a:t> - </a:t>
            </a:r>
            <a:r>
              <a:rPr lang="nb-NO" dirty="0" smtClean="0">
                <a:hlinkClick r:id="rId6"/>
              </a:rPr>
              <a:t>http</a:t>
            </a:r>
            <a:r>
              <a:rPr lang="nb-NO" dirty="0">
                <a:hlinkClick r:id="rId6"/>
              </a:rPr>
              <a:t>://www.gcinfo.no/?</a:t>
            </a:r>
            <a:r>
              <a:rPr lang="nb-NO" dirty="0" smtClean="0">
                <a:hlinkClick r:id="rId6"/>
              </a:rPr>
              <a:t>q=node/37</a:t>
            </a:r>
            <a:endParaRPr lang="nb-NO" dirty="0" smtClean="0"/>
          </a:p>
        </p:txBody>
      </p:sp>
      <p:pic>
        <p:nvPicPr>
          <p:cNvPr id="15" name="Bilde 14"/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2405658" y="2023428"/>
            <a:ext cx="256680" cy="256680"/>
          </a:xfrm>
          <a:prstGeom prst="rect">
            <a:avLst/>
          </a:prstGeom>
          <a:noFill/>
          <a:ln>
            <a:noFill/>
            <a:tailEnd type="arrow"/>
          </a:ln>
        </p:spPr>
      </p:pic>
    </p:spTree>
    <p:extLst>
      <p:ext uri="{BB962C8B-B14F-4D97-AF65-F5344CB8AC3E}">
        <p14:creationId xmlns:p14="http://schemas.microsoft.com/office/powerpoint/2010/main" val="614176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nb-NO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Mine mest brukte filtre</a:t>
            </a:r>
            <a:endParaRPr lang="fr-F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5" name="TekstSylinder 4"/>
          <p:cNvSpPr txBox="1"/>
          <p:nvPr/>
        </p:nvSpPr>
        <p:spPr>
          <a:xfrm>
            <a:off x="144463" y="1772816"/>
            <a:ext cx="824396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nb-NO" sz="1100" b="1" dirty="0" smtClean="0"/>
              <a:t>Ikke arkivert: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 smtClean="0"/>
              <a:t>Generelt:	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Fjern hake for Tilgjengelighetsstatus -&gt; ‘Arkivert’</a:t>
            </a:r>
          </a:p>
          <a:p>
            <a:pPr marL="628650" lvl="1" indent="-171450">
              <a:buFont typeface="Arial" pitchFamily="34" charset="0"/>
              <a:buChar char="•"/>
            </a:pPr>
            <a:endParaRPr lang="nb-NO" sz="11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nb-NO" sz="1100" b="1" dirty="0" smtClean="0"/>
              <a:t>Funnet: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 smtClean="0"/>
              <a:t>Generelt: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Fjern hake for funnstatus-&gt;Ikke funnet</a:t>
            </a:r>
          </a:p>
          <a:p>
            <a:pPr marL="628650" lvl="1" indent="-171450">
              <a:buFont typeface="Arial" pitchFamily="34" charset="0"/>
              <a:buChar char="•"/>
            </a:pPr>
            <a:endParaRPr lang="nb-NO" sz="1100" dirty="0"/>
          </a:p>
          <a:p>
            <a:pPr marL="171450" indent="-171450">
              <a:buFont typeface="Arial" pitchFamily="34" charset="0"/>
              <a:buChar char="•"/>
            </a:pPr>
            <a:r>
              <a:rPr lang="nb-NO" sz="1100" b="1" dirty="0" smtClean="0"/>
              <a:t>Mine: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 smtClean="0"/>
              <a:t>Generelt: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Fjern </a:t>
            </a:r>
            <a:r>
              <a:rPr lang="nb-NO" sz="1100" dirty="0"/>
              <a:t>hake for Tilgjengelighetsstatus -&gt; ‘Arkivert’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 smtClean="0"/>
              <a:t>Annet: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Geocaching-eier-id (sett inn ‘din verdi).</a:t>
            </a:r>
          </a:p>
          <a:p>
            <a:pPr marL="628650" lvl="1" indent="-171450">
              <a:buFont typeface="Arial" pitchFamily="34" charset="0"/>
              <a:buChar char="•"/>
            </a:pPr>
            <a:endParaRPr lang="nb-NO" sz="1100" dirty="0"/>
          </a:p>
          <a:p>
            <a:pPr marL="171450" indent="-171450">
              <a:buFont typeface="Arial" pitchFamily="34" charset="0"/>
              <a:buChar char="•"/>
            </a:pPr>
            <a:r>
              <a:rPr lang="nb-NO" sz="1100" b="1" dirty="0" smtClean="0"/>
              <a:t>Mine (vedlikehold):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 smtClean="0"/>
              <a:t>Som filteret ‘Mine’, men med følgende tillegg: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 smtClean="0"/>
              <a:t>Logger: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Logg det skal søkes i	Siste 3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Loggtyper		Fjern hake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Nødvendig antall	Større enn eller lik 2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Loggtyper		*Other*, Didn’t find it, Needs Archived, Needs Maintenance, Write note</a:t>
            </a:r>
          </a:p>
          <a:p>
            <a:pPr marL="171450" indent="-171450">
              <a:buFont typeface="Arial" pitchFamily="34" charset="0"/>
              <a:buChar char="•"/>
            </a:pPr>
            <a:endParaRPr lang="nb-NO" sz="1100" dirty="0"/>
          </a:p>
          <a:p>
            <a:pPr marL="171450" indent="-171450">
              <a:buFont typeface="Arial" pitchFamily="34" charset="0"/>
              <a:buChar char="•"/>
            </a:pPr>
            <a:r>
              <a:rPr lang="nb-NO" sz="1100" b="1" dirty="0" smtClean="0"/>
              <a:t>Eksport 100km (ufunnede cacher inntil 100km borte)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/>
              <a:t>G</a:t>
            </a:r>
            <a:r>
              <a:rPr lang="nb-NO" sz="1100" dirty="0" smtClean="0"/>
              <a:t>enerelt: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Avstand:		Mindre eller lik 100km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Funnstatus		Fjern hake for Funnet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Tilgjengelighetsstatus	Bare ‘Tilgjengelig’</a:t>
            </a:r>
          </a:p>
          <a:p>
            <a:pPr marL="171450" indent="-171450">
              <a:buFont typeface="Arial" pitchFamily="34" charset="0"/>
              <a:buChar char="•"/>
            </a:pPr>
            <a:endParaRPr lang="nb-NO" sz="1100" dirty="0" smtClean="0"/>
          </a:p>
        </p:txBody>
      </p:sp>
    </p:spTree>
    <p:extLst>
      <p:ext uri="{BB962C8B-B14F-4D97-AF65-F5344CB8AC3E}">
        <p14:creationId xmlns:p14="http://schemas.microsoft.com/office/powerpoint/2010/main" val="37494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nb-NO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Mine mest brukte filtre (forts 1)</a:t>
            </a:r>
            <a:endParaRPr lang="fr-F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5" name="TekstSylinder 4"/>
          <p:cNvSpPr txBox="1"/>
          <p:nvPr/>
        </p:nvSpPr>
        <p:spPr>
          <a:xfrm>
            <a:off x="155575" y="1656359"/>
            <a:ext cx="8243961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nb-NO" sz="1100" b="1" dirty="0" smtClean="0"/>
              <a:t>Fylke Hordaland/Rogaland (-egne/funnet)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 smtClean="0"/>
              <a:t>Generelt</a:t>
            </a:r>
            <a:r>
              <a:rPr lang="nb-NO" sz="1100" dirty="0"/>
              <a:t>: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Funnstatus</a:t>
            </a:r>
            <a:r>
              <a:rPr lang="nb-NO" sz="1100" dirty="0"/>
              <a:t>		Fjern hake for Funnet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/>
              <a:t>Tilgjengelighetsstatus	Bare ‘Tilgjengelig</a:t>
            </a:r>
            <a:r>
              <a:rPr lang="nb-NO" sz="1100" dirty="0" smtClean="0"/>
              <a:t>’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 smtClean="0"/>
              <a:t>Annet: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Land		Inneholder «Norway»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Fylke		I listen «Hordaland ; </a:t>
            </a:r>
            <a:r>
              <a:rPr lang="nb-NO" sz="1100" dirty="0" smtClean="0"/>
              <a:t>Rogaland»</a:t>
            </a:r>
          </a:p>
          <a:p>
            <a:pPr lvl="5"/>
            <a:r>
              <a:rPr lang="nb-NO" sz="1100" dirty="0" smtClean="0"/>
              <a:t>	Merk skilletegn semikolon</a:t>
            </a:r>
          </a:p>
          <a:p>
            <a:pPr marL="171450" indent="-171450">
              <a:buFont typeface="Arial" pitchFamily="34" charset="0"/>
              <a:buChar char="•"/>
            </a:pPr>
            <a:endParaRPr lang="nb-NO" sz="1100" b="1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nb-NO" sz="1100" b="1" dirty="0" smtClean="0"/>
              <a:t>Manglende </a:t>
            </a:r>
            <a:r>
              <a:rPr lang="nb-NO" sz="1100" b="1" dirty="0"/>
              <a:t>cacher i matrisen </a:t>
            </a:r>
            <a:r>
              <a:rPr lang="nb-NO" sz="1100" b="1" dirty="0" smtClean="0"/>
              <a:t>(DT81</a:t>
            </a:r>
            <a:r>
              <a:rPr lang="nb-NO" sz="1100" b="1" dirty="0"/>
              <a:t>)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 smtClean="0"/>
              <a:t>Generelt: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Tilgjengelighetsstatus	</a:t>
            </a:r>
            <a:r>
              <a:rPr lang="nb-NO" sz="1100" dirty="0"/>
              <a:t>Bare ‘Tilgjengelig</a:t>
            </a:r>
            <a:r>
              <a:rPr lang="nb-NO" sz="1100" dirty="0" smtClean="0"/>
              <a:t>’</a:t>
            </a:r>
            <a:endParaRPr lang="nb-NO" sz="1100" dirty="0"/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/>
              <a:t>Where:	</a:t>
            </a:r>
            <a:endParaRPr lang="nb-NO" sz="1100" dirty="0" smtClean="0"/>
          </a:p>
          <a:p>
            <a:pPr marL="1085850" lvl="2" indent="-171450">
              <a:buFont typeface="Arial" pitchFamily="34" charset="0"/>
              <a:buChar char="•"/>
            </a:pPr>
            <a:r>
              <a:rPr lang="en-US" sz="1100" dirty="0" smtClean="0"/>
              <a:t>For første DT81-runde:</a:t>
            </a:r>
          </a:p>
          <a:p>
            <a:pPr marL="1543050" lvl="3" indent="-171450">
              <a:buFont typeface="Arial" pitchFamily="34" charset="0"/>
              <a:buChar char="•"/>
            </a:pPr>
            <a:r>
              <a:rPr lang="en-US" sz="1100" dirty="0" smtClean="0"/>
              <a:t>100*difficulty+terrain </a:t>
            </a:r>
            <a:r>
              <a:rPr lang="en-US" sz="1100" dirty="0"/>
              <a:t>not in (select 100*difficulty+terrain from caches where </a:t>
            </a:r>
            <a:r>
              <a:rPr lang="en-US" sz="1100" dirty="0" smtClean="0"/>
              <a:t>found)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en-US" sz="1100" dirty="0" smtClean="0"/>
              <a:t>For andre og senere DT81-runder:</a:t>
            </a:r>
          </a:p>
          <a:p>
            <a:pPr marL="1543050" lvl="3" indent="-171450">
              <a:buFont typeface="Arial" pitchFamily="34" charset="0"/>
              <a:buChar char="•"/>
            </a:pPr>
            <a:r>
              <a:rPr lang="en-US" sz="1100" dirty="0" smtClean="0"/>
              <a:t>100*difficulty+terrain </a:t>
            </a:r>
            <a:r>
              <a:rPr lang="en-US" sz="1100" dirty="0"/>
              <a:t>in </a:t>
            </a:r>
            <a:r>
              <a:rPr lang="en-US" sz="1100" dirty="0" smtClean="0"/>
              <a:t>(select </a:t>
            </a:r>
            <a:r>
              <a:rPr lang="en-US" sz="1100" dirty="0"/>
              <a:t>Distinct (100*Difficulty+Terrain) as </a:t>
            </a:r>
            <a:r>
              <a:rPr lang="en-US" sz="1100" dirty="0" smtClean="0"/>
              <a:t>DT From Caches Where Found Group </a:t>
            </a:r>
            <a:r>
              <a:rPr lang="en-US" sz="1100" dirty="0"/>
              <a:t>By DT </a:t>
            </a:r>
            <a:r>
              <a:rPr lang="en-US" sz="1100" dirty="0" smtClean="0"/>
              <a:t>Having </a:t>
            </a:r>
            <a:r>
              <a:rPr lang="en-US" sz="1100" dirty="0"/>
              <a:t>count(DT) &lt; </a:t>
            </a:r>
            <a:r>
              <a:rPr lang="en-US" sz="1100" b="1" i="1" dirty="0" smtClean="0"/>
              <a:t>2</a:t>
            </a:r>
            <a:r>
              <a:rPr lang="en-US" sz="1100" dirty="0" smtClean="0"/>
              <a:t> Order </a:t>
            </a:r>
            <a:r>
              <a:rPr lang="en-US" sz="1100" dirty="0"/>
              <a:t>by </a:t>
            </a:r>
            <a:r>
              <a:rPr lang="en-US" sz="1100" dirty="0" smtClean="0"/>
              <a:t>DT)</a:t>
            </a:r>
          </a:p>
          <a:p>
            <a:pPr marL="1543050" lvl="3" indent="-171450">
              <a:buFont typeface="Arial" pitchFamily="34" charset="0"/>
              <a:buChar char="•"/>
            </a:pPr>
            <a:r>
              <a:rPr lang="en-US" sz="1100" dirty="0" smtClean="0"/>
              <a:t>NB: Tallet “2” i linjen over må endres til den runden du sikter mot.</a:t>
            </a:r>
            <a:endParaRPr lang="en-US" sz="1100" dirty="0"/>
          </a:p>
          <a:p>
            <a:pPr marL="628650" lvl="1" indent="-171450">
              <a:buFont typeface="Arial" pitchFamily="34" charset="0"/>
              <a:buChar char="•"/>
            </a:pPr>
            <a:endParaRPr lang="nb-NO" sz="1100" dirty="0"/>
          </a:p>
          <a:p>
            <a:pPr marL="171450" indent="-171450">
              <a:buFont typeface="Arial" pitchFamily="34" charset="0"/>
              <a:buChar char="•"/>
            </a:pPr>
            <a:r>
              <a:rPr lang="nb-NO" sz="1100" b="1" dirty="0"/>
              <a:t>Uløste mystery-cacher (hvor det ikke er satt inn ‘korrigerte koordinater’) (Finne kveldskos </a:t>
            </a:r>
            <a:r>
              <a:rPr lang="nb-NO" sz="1100" b="1" dirty="0">
                <a:sym typeface="Wingdings" pitchFamily="2" charset="2"/>
              </a:rPr>
              <a:t> )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 smtClean="0">
                <a:sym typeface="Wingdings" pitchFamily="2" charset="2"/>
              </a:rPr>
              <a:t>Generelt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>
                <a:sym typeface="Wingdings" pitchFamily="2" charset="2"/>
              </a:rPr>
              <a:t>F</a:t>
            </a:r>
            <a:r>
              <a:rPr lang="nb-NO" sz="1100" dirty="0" smtClean="0"/>
              <a:t>unnstatus</a:t>
            </a:r>
            <a:r>
              <a:rPr lang="nb-NO" sz="1100" dirty="0"/>
              <a:t>		Fjern hake for </a:t>
            </a:r>
            <a:r>
              <a:rPr lang="nb-NO" sz="1100" dirty="0" smtClean="0"/>
              <a:t>Funnet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Tilgjengelighetsstatus</a:t>
            </a:r>
            <a:r>
              <a:rPr lang="nb-NO" sz="1100" dirty="0"/>
              <a:t>	Bare ‘</a:t>
            </a:r>
            <a:r>
              <a:rPr lang="nb-NO" sz="1100" dirty="0" smtClean="0"/>
              <a:t>Tilgjengelig’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 smtClean="0"/>
              <a:t>Annet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Cachetyper</a:t>
            </a:r>
            <a:r>
              <a:rPr lang="nb-NO" sz="1100" dirty="0"/>
              <a:t>		Velg bare ‘</a:t>
            </a:r>
            <a:r>
              <a:rPr lang="nb-NO" sz="1100" dirty="0" smtClean="0"/>
              <a:t>Mystery (ukjent)’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Korrigerte </a:t>
            </a:r>
            <a:r>
              <a:rPr lang="nb-NO" sz="1100" dirty="0"/>
              <a:t>koordinater	</a:t>
            </a:r>
            <a:r>
              <a:rPr lang="nb-NO" sz="1100" dirty="0" smtClean="0"/>
              <a:t>Fjern hake for «Ja»</a:t>
            </a:r>
            <a:endParaRPr lang="nb-NO" sz="1100" dirty="0"/>
          </a:p>
        </p:txBody>
      </p:sp>
    </p:spTree>
    <p:extLst>
      <p:ext uri="{BB962C8B-B14F-4D97-AF65-F5344CB8AC3E}">
        <p14:creationId xmlns:p14="http://schemas.microsoft.com/office/powerpoint/2010/main" val="3900880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nb-NO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Mine mest brukte filtre (forts 2)</a:t>
            </a:r>
            <a:endParaRPr lang="fr-F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5" name="TekstSylinder 4"/>
          <p:cNvSpPr txBox="1"/>
          <p:nvPr/>
        </p:nvSpPr>
        <p:spPr>
          <a:xfrm>
            <a:off x="155575" y="1656359"/>
            <a:ext cx="8243961" cy="2970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nb-NO" sz="1100" b="1" dirty="0"/>
              <a:t>Utenlandske cacher som ikke er funnet som da kan slettes </a:t>
            </a:r>
            <a:r>
              <a:rPr lang="nb-NO" sz="1100" b="1" dirty="0" smtClean="0"/>
              <a:t>etter endt ferie: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 smtClean="0"/>
              <a:t>Generelt</a:t>
            </a:r>
            <a:r>
              <a:rPr lang="nb-NO" sz="1100" dirty="0"/>
              <a:t>: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/>
              <a:t>Funnstatus		Fjern hake for Funnet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 smtClean="0"/>
              <a:t>Annet</a:t>
            </a:r>
            <a:r>
              <a:rPr lang="nb-NO" sz="1100" dirty="0"/>
              <a:t>: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/>
              <a:t>Land		</a:t>
            </a:r>
            <a:r>
              <a:rPr lang="nb-NO" sz="1100" dirty="0" smtClean="0"/>
              <a:t>Er ikke lik	«</a:t>
            </a:r>
            <a:r>
              <a:rPr lang="nb-NO" sz="1100" dirty="0"/>
              <a:t>Norway»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 smtClean="0"/>
              <a:t>Where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/>
              <a:t>Sqlite:		 not (HasCorrected or HasUserNote</a:t>
            </a:r>
            <a:r>
              <a:rPr lang="nb-NO" sz="1100" dirty="0" smtClean="0"/>
              <a:t>)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NB: Den siste gjør at også cacher hvor vi har endret koordinater eller lagt inn notater ikke blir slettet.</a:t>
            </a:r>
            <a:endParaRPr lang="nb-NO" sz="1100" dirty="0"/>
          </a:p>
          <a:p>
            <a:pPr marL="171450" indent="-171450">
              <a:buFont typeface="Arial" pitchFamily="34" charset="0"/>
              <a:buChar char="•"/>
            </a:pPr>
            <a:endParaRPr lang="nb-NO" sz="11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nb-NO" sz="1100" b="1" dirty="0" smtClean="0"/>
              <a:t>Sjekk for arkivert: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 smtClean="0"/>
              <a:t>Generelt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/>
              <a:t>Tilgjengelighetsstatus	</a:t>
            </a:r>
            <a:r>
              <a:rPr lang="nb-NO" sz="1100" dirty="0" smtClean="0"/>
              <a:t>Fjern hake for arkivert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 smtClean="0"/>
              <a:t>Datoer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Siste GPX-oppdatering	Ikke i løpet av de siste 10 dager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sz="1100" dirty="0" smtClean="0"/>
              <a:t>Annet</a:t>
            </a:r>
          </a:p>
          <a:p>
            <a:pPr marL="1085850" lvl="2" indent="-171450">
              <a:buFont typeface="Arial" pitchFamily="34" charset="0"/>
              <a:buChar char="•"/>
            </a:pPr>
            <a:r>
              <a:rPr lang="nb-NO" sz="1100" dirty="0" smtClean="0"/>
              <a:t>Land		Inneholder «Norway»</a:t>
            </a:r>
            <a:br>
              <a:rPr lang="nb-NO" sz="1100" dirty="0" smtClean="0"/>
            </a:br>
            <a:r>
              <a:rPr lang="nb-NO" sz="1100" dirty="0" smtClean="0"/>
              <a:t>Evt Fylke=Hordaland, avhengig av hvor stort område du oppdaterer ukentlig.	</a:t>
            </a:r>
          </a:p>
        </p:txBody>
      </p:sp>
    </p:spTree>
    <p:extLst>
      <p:ext uri="{BB962C8B-B14F-4D97-AF65-F5344CB8AC3E}">
        <p14:creationId xmlns:p14="http://schemas.microsoft.com/office/powerpoint/2010/main" val="2919945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2961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nb-NO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Temaer for ‘Avansert Gsak’</a:t>
            </a:r>
            <a:endParaRPr lang="fr-F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3" name="AutoShape 4" descr="image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b-NO" dirty="0"/>
          </a:p>
        </p:txBody>
      </p:sp>
      <p:sp>
        <p:nvSpPr>
          <p:cNvPr id="5" name="TekstSylinder 4"/>
          <p:cNvSpPr txBox="1"/>
          <p:nvPr/>
        </p:nvSpPr>
        <p:spPr>
          <a:xfrm>
            <a:off x="155575" y="1844824"/>
            <a:ext cx="824396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endParaRPr lang="nb-NO" dirty="0" smtClean="0"/>
          </a:p>
          <a:p>
            <a:pPr marL="171450" indent="-171450">
              <a:buFont typeface="Arial" pitchFamily="34" charset="0"/>
              <a:buChar char="•"/>
            </a:pPr>
            <a:endParaRPr lang="nb-NO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nb-NO" dirty="0" smtClean="0"/>
              <a:t>Organisering av knapperader i verktøylinjen.</a:t>
            </a:r>
          </a:p>
          <a:p>
            <a:pPr marL="171450" indent="-171450">
              <a:buFont typeface="Arial" pitchFamily="34" charset="0"/>
              <a:buChar char="•"/>
            </a:pPr>
            <a:endParaRPr lang="nb-NO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nb-NO" dirty="0" smtClean="0"/>
              <a:t>Fremheving av cacher i datagrid basert på betingelser</a:t>
            </a:r>
          </a:p>
          <a:p>
            <a:pPr marL="171450" indent="-171450">
              <a:buFont typeface="Arial" pitchFamily="34" charset="0"/>
              <a:buChar char="•"/>
            </a:pPr>
            <a:endParaRPr lang="nb-NO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nb-NO" dirty="0" smtClean="0"/>
              <a:t>Makroer: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dirty="0"/>
              <a:t>Bruk av PreExport makroen (flagging av enkeltcacher i GPS’en)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dirty="0"/>
              <a:t>Bruk av Cachetur.no makrosett</a:t>
            </a:r>
          </a:p>
          <a:p>
            <a:pPr marL="628650" lvl="1" indent="-171450">
              <a:buFont typeface="Arial" pitchFamily="34" charset="0"/>
              <a:buChar char="•"/>
            </a:pPr>
            <a:r>
              <a:rPr lang="nb-NO" dirty="0"/>
              <a:t>Opprettelse av makro for autmatisk nedlasting av nye PQ’er</a:t>
            </a:r>
            <a:r>
              <a:rPr lang="nb-NO" dirty="0" smtClean="0"/>
              <a:t>.</a:t>
            </a:r>
            <a:endParaRPr lang="nb-NO" dirty="0"/>
          </a:p>
          <a:p>
            <a:pPr marL="628650" lvl="1" indent="-171450">
              <a:buFont typeface="Arial" pitchFamily="34" charset="0"/>
              <a:buChar char="•"/>
            </a:pPr>
            <a:endParaRPr lang="nb-NO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nb-NO" dirty="0" smtClean="0"/>
              <a:t>Annet, forslag mottas... </a:t>
            </a:r>
            <a:r>
              <a:rPr lang="nb-NO" dirty="0" smtClean="0">
                <a:sym typeface="Wingdings" panose="05000000000000000000" pitchFamily="2" charset="2"/>
              </a:rPr>
              <a:t>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46433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59</Template>
  <TotalTime>13102</TotalTime>
  <Words>3765</Words>
  <Application>Microsoft Office PowerPoint</Application>
  <PresentationFormat>On-screen Show (4:3)</PresentationFormat>
  <Paragraphs>768</Paragraphs>
  <Slides>48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3" baseType="lpstr">
      <vt:lpstr>Arial</vt:lpstr>
      <vt:lpstr>Calibri</vt:lpstr>
      <vt:lpstr>Times New Roman</vt:lpstr>
      <vt:lpstr>Wingdings</vt:lpstr>
      <vt:lpstr>59</vt:lpstr>
      <vt:lpstr>GSAK – komme i gang Geocaching Swiss Army Knife</vt:lpstr>
      <vt:lpstr>Velkommen til GSAK</vt:lpstr>
      <vt:lpstr>Hva er GSAK?</vt:lpstr>
      <vt:lpstr>Målet vårt</vt:lpstr>
      <vt:lpstr>Norsk språkdrakt i GSAK</vt:lpstr>
      <vt:lpstr>Skjermbildet - elementene</vt:lpstr>
      <vt:lpstr>GC.com medlemsnummer, GPX-versjon og din hjemmelokasjon.</vt:lpstr>
      <vt:lpstr>Konfigurasjon - General</vt:lpstr>
      <vt:lpstr>Konfigurasjon - Locations</vt:lpstr>
      <vt:lpstr>Pocket Query – Innlesing</vt:lpstr>
      <vt:lpstr>Pocket Query – Load Summary</vt:lpstr>
      <vt:lpstr>Download Pocket Query – Basic</vt:lpstr>
      <vt:lpstr>Download Pocket Query – Advanced</vt:lpstr>
      <vt:lpstr>Oppdatere eksisterence cacher</vt:lpstr>
      <vt:lpstr>Favorittpoeng</vt:lpstr>
      <vt:lpstr>Bokmerkelister</vt:lpstr>
      <vt:lpstr>GSAK - Hovedvinduet</vt:lpstr>
      <vt:lpstr>Center Point</vt:lpstr>
      <vt:lpstr>Sortering</vt:lpstr>
      <vt:lpstr>Additional (child) waypoints</vt:lpstr>
      <vt:lpstr>Corrected Coordinates</vt:lpstr>
      <vt:lpstr>Notes</vt:lpstr>
      <vt:lpstr>Litt teknisk.... Men ikke så veldig </vt:lpstr>
      <vt:lpstr>Visninger (views)</vt:lpstr>
      <vt:lpstr>Visninger – Velg kolonner</vt:lpstr>
      <vt:lpstr>Visninger – Tilgjengelige kolonner</vt:lpstr>
      <vt:lpstr>Filter</vt:lpstr>
      <vt:lpstr>Filter – ‘General’ tab</vt:lpstr>
      <vt:lpstr>Filter – ‘Dates’ tab</vt:lpstr>
      <vt:lpstr>Filter – ‘Other’ tab</vt:lpstr>
      <vt:lpstr>Filter – ‘Children’ tab</vt:lpstr>
      <vt:lpstr>Filter – ‘Attributes’ tab</vt:lpstr>
      <vt:lpstr>Filter – ‘Where’ tab</vt:lpstr>
      <vt:lpstr>Filter – ‘Arc/Poly’ tab</vt:lpstr>
      <vt:lpstr>Filter – Tips til nyttige filter</vt:lpstr>
      <vt:lpstr>Publisere logger via GSAK</vt:lpstr>
      <vt:lpstr>Publisere logger, redigering</vt:lpstr>
      <vt:lpstr>Publisere logger, travelbugs</vt:lpstr>
      <vt:lpstr>Publisere logger, bilder</vt:lpstr>
      <vt:lpstr>Litt forskjellig</vt:lpstr>
      <vt:lpstr>Makroer – Macro manager</vt:lpstr>
      <vt:lpstr>Makroer – Et utvalg makroer</vt:lpstr>
      <vt:lpstr>Makroer – GarminExport</vt:lpstr>
      <vt:lpstr>Hvordan skaffe hjelp</vt:lpstr>
      <vt:lpstr>Mine mest brukte filtre</vt:lpstr>
      <vt:lpstr>Mine mest brukte filtre (forts 1)</vt:lpstr>
      <vt:lpstr>Mine mest brukte filtre (forts 2)</vt:lpstr>
      <vt:lpstr>Temaer for ‘Avansert Gsak’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GSAK – komme i gang Geocaching Swiss Army Knife</dc:title>
  <dc:creator>Bjørn Frantzen</dc:creator>
  <cp:lastModifiedBy>bjoff</cp:lastModifiedBy>
  <cp:revision>148</cp:revision>
  <cp:lastPrinted>2013-01-17T18:00:01Z</cp:lastPrinted>
  <dcterms:created xsi:type="dcterms:W3CDTF">2012-01-29T00:55:59Z</dcterms:created>
  <dcterms:modified xsi:type="dcterms:W3CDTF">2016-11-07T20:12:26Z</dcterms:modified>
</cp:coreProperties>
</file>